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38"/>
  </p:notesMasterIdLst>
  <p:handoutMasterIdLst>
    <p:handoutMasterId r:id="rId39"/>
  </p:handoutMasterIdLst>
  <p:sldIdLst>
    <p:sldId id="369" r:id="rId2"/>
    <p:sldId id="360" r:id="rId3"/>
    <p:sldId id="370" r:id="rId4"/>
    <p:sldId id="371" r:id="rId5"/>
    <p:sldId id="372" r:id="rId6"/>
    <p:sldId id="373" r:id="rId7"/>
    <p:sldId id="374" r:id="rId8"/>
    <p:sldId id="375" r:id="rId9"/>
    <p:sldId id="380" r:id="rId10"/>
    <p:sldId id="405" r:id="rId11"/>
    <p:sldId id="377" r:id="rId12"/>
    <p:sldId id="378" r:id="rId13"/>
    <p:sldId id="386" r:id="rId14"/>
    <p:sldId id="382" r:id="rId15"/>
    <p:sldId id="383" r:id="rId16"/>
    <p:sldId id="384" r:id="rId17"/>
    <p:sldId id="385" r:id="rId18"/>
    <p:sldId id="379" r:id="rId19"/>
    <p:sldId id="387" r:id="rId20"/>
    <p:sldId id="406" r:id="rId21"/>
    <p:sldId id="388" r:id="rId22"/>
    <p:sldId id="389" r:id="rId23"/>
    <p:sldId id="390" r:id="rId24"/>
    <p:sldId id="391" r:id="rId25"/>
    <p:sldId id="409" r:id="rId26"/>
    <p:sldId id="407" r:id="rId27"/>
    <p:sldId id="408" r:id="rId28"/>
    <p:sldId id="396" r:id="rId29"/>
    <p:sldId id="394" r:id="rId30"/>
    <p:sldId id="393" r:id="rId31"/>
    <p:sldId id="398" r:id="rId32"/>
    <p:sldId id="397" r:id="rId33"/>
    <p:sldId id="399" r:id="rId34"/>
    <p:sldId id="400" r:id="rId35"/>
    <p:sldId id="401" r:id="rId36"/>
    <p:sldId id="404" r:id="rId37"/>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AD54D90F-D49C-4E46-AEBF-06BD1B8C270A}">
          <p14:sldIdLst>
            <p14:sldId id="369"/>
            <p14:sldId id="360"/>
            <p14:sldId id="370"/>
            <p14:sldId id="371"/>
            <p14:sldId id="372"/>
            <p14:sldId id="373"/>
            <p14:sldId id="374"/>
            <p14:sldId id="375"/>
            <p14:sldId id="380"/>
            <p14:sldId id="405"/>
            <p14:sldId id="377"/>
            <p14:sldId id="378"/>
            <p14:sldId id="386"/>
            <p14:sldId id="382"/>
            <p14:sldId id="383"/>
            <p14:sldId id="384"/>
            <p14:sldId id="385"/>
            <p14:sldId id="379"/>
            <p14:sldId id="387"/>
            <p14:sldId id="406"/>
            <p14:sldId id="388"/>
            <p14:sldId id="389"/>
            <p14:sldId id="390"/>
            <p14:sldId id="391"/>
          </p14:sldIdLst>
        </p14:section>
        <p14:section name="Untitled Section" id="{9E791464-E946-47EA-94AA-E4D25C6C1192}">
          <p14:sldIdLst>
            <p14:sldId id="409"/>
            <p14:sldId id="407"/>
            <p14:sldId id="408"/>
            <p14:sldId id="396"/>
            <p14:sldId id="394"/>
            <p14:sldId id="393"/>
            <p14:sldId id="398"/>
            <p14:sldId id="397"/>
            <p14:sldId id="399"/>
            <p14:sldId id="400"/>
            <p14:sldId id="401"/>
            <p14:sldId id="4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E05"/>
    <a:srgbClr val="56008C"/>
    <a:srgbClr val="003893"/>
    <a:srgbClr val="007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102" d="100"/>
          <a:sy n="102" d="100"/>
        </p:scale>
        <p:origin x="2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8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D6BB1E-C5B3-422A-9A58-65D3C2594769}" type="doc">
      <dgm:prSet loTypeId="urn:microsoft.com/office/officeart/2005/8/layout/cycle3" loCatId="cycle" qsTypeId="urn:microsoft.com/office/officeart/2005/8/quickstyle/3d1" qsCatId="3D" csTypeId="urn:microsoft.com/office/officeart/2005/8/colors/accent0_2" csCatId="mainScheme" phldr="1"/>
      <dgm:spPr/>
      <dgm:t>
        <a:bodyPr/>
        <a:lstStyle/>
        <a:p>
          <a:endParaRPr lang="en-GB"/>
        </a:p>
      </dgm:t>
    </dgm:pt>
    <dgm:pt modelId="{BC2AD51C-D579-4ED7-85AA-E22FEB3FCF92}">
      <dgm:prSet custT="1"/>
      <dgm:spPr/>
      <dgm:t>
        <a:bodyPr/>
        <a:lstStyle/>
        <a:p>
          <a:pPr rtl="0"/>
          <a:r>
            <a:rPr lang="en-GB" sz="2000" dirty="0" smtClean="0">
              <a:solidFill>
                <a:schemeClr val="tx1"/>
              </a:solidFill>
            </a:rPr>
            <a:t>GCP background and principles</a:t>
          </a:r>
          <a:endParaRPr lang="en-GB" sz="2400" dirty="0">
            <a:solidFill>
              <a:schemeClr val="tx1"/>
            </a:solidFill>
          </a:endParaRPr>
        </a:p>
      </dgm:t>
    </dgm:pt>
    <dgm:pt modelId="{B7327D29-B29E-471E-98B2-A2359F7D42AE}" type="parTrans" cxnId="{E664E0B9-365D-4EB1-800E-9174FF11D6F5}">
      <dgm:prSet/>
      <dgm:spPr/>
      <dgm:t>
        <a:bodyPr/>
        <a:lstStyle/>
        <a:p>
          <a:endParaRPr lang="en-GB">
            <a:solidFill>
              <a:schemeClr val="tx1"/>
            </a:solidFill>
          </a:endParaRPr>
        </a:p>
      </dgm:t>
    </dgm:pt>
    <dgm:pt modelId="{A9B64CFE-9E0F-4019-9487-6B4AC4F1062A}" type="sibTrans" cxnId="{E664E0B9-365D-4EB1-800E-9174FF11D6F5}">
      <dgm:prSet/>
      <dgm:spPr/>
      <dgm:t>
        <a:bodyPr/>
        <a:lstStyle/>
        <a:p>
          <a:endParaRPr lang="en-GB">
            <a:solidFill>
              <a:schemeClr val="tx1"/>
            </a:solidFill>
          </a:endParaRPr>
        </a:p>
      </dgm:t>
    </dgm:pt>
    <dgm:pt modelId="{E9771C12-DCE8-4D41-977A-6E27F5625222}">
      <dgm:prSet custT="1"/>
      <dgm:spPr/>
      <dgm:t>
        <a:bodyPr/>
        <a:lstStyle/>
        <a:p>
          <a:pPr rtl="0"/>
          <a:r>
            <a:rPr lang="en-GB" sz="2000" smtClean="0">
              <a:solidFill>
                <a:schemeClr val="tx1"/>
              </a:solidFill>
            </a:rPr>
            <a:t>Study Set-up</a:t>
          </a:r>
          <a:endParaRPr lang="en-GB" sz="2000" dirty="0">
            <a:solidFill>
              <a:schemeClr val="tx1"/>
            </a:solidFill>
          </a:endParaRPr>
        </a:p>
      </dgm:t>
    </dgm:pt>
    <dgm:pt modelId="{400A1FCD-40A9-4C09-AE1B-4404400D4BAA}" type="parTrans" cxnId="{45DA83DB-752B-43CB-B284-935BA0EFA818}">
      <dgm:prSet/>
      <dgm:spPr/>
      <dgm:t>
        <a:bodyPr/>
        <a:lstStyle/>
        <a:p>
          <a:endParaRPr lang="en-GB">
            <a:solidFill>
              <a:schemeClr val="tx1"/>
            </a:solidFill>
          </a:endParaRPr>
        </a:p>
      </dgm:t>
    </dgm:pt>
    <dgm:pt modelId="{1C489712-B0A0-43AB-B13E-3777B9DEB9B1}" type="sibTrans" cxnId="{45DA83DB-752B-43CB-B284-935BA0EFA818}">
      <dgm:prSet/>
      <dgm:spPr/>
      <dgm:t>
        <a:bodyPr/>
        <a:lstStyle/>
        <a:p>
          <a:endParaRPr lang="en-GB">
            <a:solidFill>
              <a:schemeClr val="tx1"/>
            </a:solidFill>
          </a:endParaRPr>
        </a:p>
      </dgm:t>
    </dgm:pt>
    <dgm:pt modelId="{CB03060D-4FC1-4A60-9C60-3796CFF06EAD}">
      <dgm:prSet custT="1"/>
      <dgm:spPr/>
      <dgm:t>
        <a:bodyPr/>
        <a:lstStyle/>
        <a:p>
          <a:pPr rtl="0"/>
          <a:r>
            <a:rPr lang="en-GB" sz="2000" dirty="0" smtClean="0">
              <a:solidFill>
                <a:schemeClr val="tx1"/>
              </a:solidFill>
            </a:rPr>
            <a:t>The Process of Informed Consent</a:t>
          </a:r>
          <a:endParaRPr lang="en-GB" sz="2000" dirty="0">
            <a:solidFill>
              <a:schemeClr val="tx1"/>
            </a:solidFill>
          </a:endParaRPr>
        </a:p>
      </dgm:t>
    </dgm:pt>
    <dgm:pt modelId="{3ABF9835-848D-4AC4-A86C-F7A53104C413}" type="parTrans" cxnId="{2BEDF78D-8F2E-455F-80F5-B31B7374DAF5}">
      <dgm:prSet/>
      <dgm:spPr/>
      <dgm:t>
        <a:bodyPr/>
        <a:lstStyle/>
        <a:p>
          <a:endParaRPr lang="en-GB">
            <a:solidFill>
              <a:schemeClr val="tx1"/>
            </a:solidFill>
          </a:endParaRPr>
        </a:p>
      </dgm:t>
    </dgm:pt>
    <dgm:pt modelId="{52835178-874F-43E2-8D39-88FEB9721CD6}" type="sibTrans" cxnId="{2BEDF78D-8F2E-455F-80F5-B31B7374DAF5}">
      <dgm:prSet/>
      <dgm:spPr/>
      <dgm:t>
        <a:bodyPr/>
        <a:lstStyle/>
        <a:p>
          <a:endParaRPr lang="en-GB">
            <a:solidFill>
              <a:schemeClr val="tx1"/>
            </a:solidFill>
          </a:endParaRPr>
        </a:p>
      </dgm:t>
    </dgm:pt>
    <dgm:pt modelId="{1AB629C4-5BBA-46D4-B932-05B166BE7487}">
      <dgm:prSet custT="1"/>
      <dgm:spPr/>
      <dgm:t>
        <a:bodyPr/>
        <a:lstStyle/>
        <a:p>
          <a:pPr rtl="0"/>
          <a:r>
            <a:rPr lang="en-GB" sz="2000" dirty="0" smtClean="0">
              <a:solidFill>
                <a:schemeClr val="tx1"/>
              </a:solidFill>
            </a:rPr>
            <a:t>Study Conduct</a:t>
          </a:r>
          <a:endParaRPr lang="en-GB" sz="2000" dirty="0">
            <a:solidFill>
              <a:schemeClr val="tx1"/>
            </a:solidFill>
          </a:endParaRPr>
        </a:p>
      </dgm:t>
    </dgm:pt>
    <dgm:pt modelId="{5CE88D11-6FC4-42C7-A75D-F059256FB441}" type="parTrans" cxnId="{E1B733AA-88CE-4FF0-914C-F0DE981D73ED}">
      <dgm:prSet/>
      <dgm:spPr/>
      <dgm:t>
        <a:bodyPr/>
        <a:lstStyle/>
        <a:p>
          <a:endParaRPr lang="en-GB">
            <a:solidFill>
              <a:schemeClr val="tx1"/>
            </a:solidFill>
          </a:endParaRPr>
        </a:p>
      </dgm:t>
    </dgm:pt>
    <dgm:pt modelId="{03597F5F-F15B-4F40-9805-0E041E2222D6}" type="sibTrans" cxnId="{E1B733AA-88CE-4FF0-914C-F0DE981D73ED}">
      <dgm:prSet/>
      <dgm:spPr/>
      <dgm:t>
        <a:bodyPr/>
        <a:lstStyle/>
        <a:p>
          <a:endParaRPr lang="en-GB">
            <a:solidFill>
              <a:schemeClr val="tx1"/>
            </a:solidFill>
          </a:endParaRPr>
        </a:p>
      </dgm:t>
    </dgm:pt>
    <dgm:pt modelId="{F99B5783-8F92-47FF-AE43-B4EC565874EC}">
      <dgm:prSet custT="1"/>
      <dgm:spPr/>
      <dgm:t>
        <a:bodyPr/>
        <a:lstStyle/>
        <a:p>
          <a:pPr rtl="0"/>
          <a:r>
            <a:rPr lang="en-GB" sz="2000" dirty="0" smtClean="0">
              <a:solidFill>
                <a:schemeClr val="tx1"/>
              </a:solidFill>
            </a:rPr>
            <a:t>Study background and summary</a:t>
          </a:r>
          <a:endParaRPr lang="en-GB" sz="2000" dirty="0">
            <a:solidFill>
              <a:schemeClr val="tx1"/>
            </a:solidFill>
          </a:endParaRPr>
        </a:p>
      </dgm:t>
    </dgm:pt>
    <dgm:pt modelId="{10D79514-AA26-4F43-9618-F8665A16BC05}" type="parTrans" cxnId="{3A798EFF-0B15-40B9-A1E6-25B1C515A8E0}">
      <dgm:prSet/>
      <dgm:spPr/>
      <dgm:t>
        <a:bodyPr/>
        <a:lstStyle/>
        <a:p>
          <a:endParaRPr lang="en-GB">
            <a:solidFill>
              <a:schemeClr val="tx1"/>
            </a:solidFill>
          </a:endParaRPr>
        </a:p>
      </dgm:t>
    </dgm:pt>
    <dgm:pt modelId="{E58D030E-96BD-48AC-81BC-DC255EB77753}" type="sibTrans" cxnId="{3A798EFF-0B15-40B9-A1E6-25B1C515A8E0}">
      <dgm:prSet/>
      <dgm:spPr/>
      <dgm:t>
        <a:bodyPr/>
        <a:lstStyle/>
        <a:p>
          <a:endParaRPr lang="en-GB">
            <a:solidFill>
              <a:schemeClr val="tx1"/>
            </a:solidFill>
          </a:endParaRPr>
        </a:p>
      </dgm:t>
    </dgm:pt>
    <dgm:pt modelId="{08FF09B8-3870-4A3F-86D1-A8A3654676BC}" type="pres">
      <dgm:prSet presAssocID="{E6D6BB1E-C5B3-422A-9A58-65D3C2594769}" presName="Name0" presStyleCnt="0">
        <dgm:presLayoutVars>
          <dgm:dir/>
          <dgm:resizeHandles val="exact"/>
        </dgm:presLayoutVars>
      </dgm:prSet>
      <dgm:spPr/>
      <dgm:t>
        <a:bodyPr/>
        <a:lstStyle/>
        <a:p>
          <a:endParaRPr lang="en-GB"/>
        </a:p>
      </dgm:t>
    </dgm:pt>
    <dgm:pt modelId="{574F8EDE-4675-4E06-B199-FAA2FE3CC69E}" type="pres">
      <dgm:prSet presAssocID="{E6D6BB1E-C5B3-422A-9A58-65D3C2594769}" presName="cycle" presStyleCnt="0"/>
      <dgm:spPr/>
      <dgm:t>
        <a:bodyPr/>
        <a:lstStyle/>
        <a:p>
          <a:endParaRPr lang="en-GB"/>
        </a:p>
      </dgm:t>
    </dgm:pt>
    <dgm:pt modelId="{87606356-6C2F-4227-B055-9A6F3D7EBE79}" type="pres">
      <dgm:prSet presAssocID="{F99B5783-8F92-47FF-AE43-B4EC565874EC}" presName="nodeFirstNode" presStyleLbl="node1" presStyleIdx="0" presStyleCnt="5">
        <dgm:presLayoutVars>
          <dgm:bulletEnabled val="1"/>
        </dgm:presLayoutVars>
      </dgm:prSet>
      <dgm:spPr/>
      <dgm:t>
        <a:bodyPr/>
        <a:lstStyle/>
        <a:p>
          <a:endParaRPr lang="en-GB"/>
        </a:p>
      </dgm:t>
    </dgm:pt>
    <dgm:pt modelId="{BEB62C11-69E8-4184-BF0A-AD6FE96CC1A7}" type="pres">
      <dgm:prSet presAssocID="{E58D030E-96BD-48AC-81BC-DC255EB77753}" presName="sibTransFirstNode" presStyleLbl="bgShp" presStyleIdx="0" presStyleCnt="1"/>
      <dgm:spPr/>
      <dgm:t>
        <a:bodyPr/>
        <a:lstStyle/>
        <a:p>
          <a:endParaRPr lang="en-GB"/>
        </a:p>
      </dgm:t>
    </dgm:pt>
    <dgm:pt modelId="{D70F0C5C-E278-48C8-935E-5885A1E6FC7A}" type="pres">
      <dgm:prSet presAssocID="{BC2AD51C-D579-4ED7-85AA-E22FEB3FCF92}" presName="nodeFollowingNodes" presStyleLbl="node1" presStyleIdx="1" presStyleCnt="5">
        <dgm:presLayoutVars>
          <dgm:bulletEnabled val="1"/>
        </dgm:presLayoutVars>
      </dgm:prSet>
      <dgm:spPr/>
      <dgm:t>
        <a:bodyPr/>
        <a:lstStyle/>
        <a:p>
          <a:endParaRPr lang="en-GB"/>
        </a:p>
      </dgm:t>
    </dgm:pt>
    <dgm:pt modelId="{51E05CD2-7A81-4BBB-B8F9-07D6EA409C1A}" type="pres">
      <dgm:prSet presAssocID="{E9771C12-DCE8-4D41-977A-6E27F5625222}" presName="nodeFollowingNodes" presStyleLbl="node1" presStyleIdx="2" presStyleCnt="5">
        <dgm:presLayoutVars>
          <dgm:bulletEnabled val="1"/>
        </dgm:presLayoutVars>
      </dgm:prSet>
      <dgm:spPr/>
      <dgm:t>
        <a:bodyPr/>
        <a:lstStyle/>
        <a:p>
          <a:endParaRPr lang="en-GB"/>
        </a:p>
      </dgm:t>
    </dgm:pt>
    <dgm:pt modelId="{9BAC534E-952C-43CB-BF18-BAF4D5C69243}" type="pres">
      <dgm:prSet presAssocID="{CB03060D-4FC1-4A60-9C60-3796CFF06EAD}" presName="nodeFollowingNodes" presStyleLbl="node1" presStyleIdx="3" presStyleCnt="5">
        <dgm:presLayoutVars>
          <dgm:bulletEnabled val="1"/>
        </dgm:presLayoutVars>
      </dgm:prSet>
      <dgm:spPr/>
      <dgm:t>
        <a:bodyPr/>
        <a:lstStyle/>
        <a:p>
          <a:endParaRPr lang="en-GB"/>
        </a:p>
      </dgm:t>
    </dgm:pt>
    <dgm:pt modelId="{818A9050-C0B8-4F9A-8EA0-FD51C5F8F67C}" type="pres">
      <dgm:prSet presAssocID="{1AB629C4-5BBA-46D4-B932-05B166BE7487}" presName="nodeFollowingNodes" presStyleLbl="node1" presStyleIdx="4" presStyleCnt="5">
        <dgm:presLayoutVars>
          <dgm:bulletEnabled val="1"/>
        </dgm:presLayoutVars>
      </dgm:prSet>
      <dgm:spPr/>
      <dgm:t>
        <a:bodyPr/>
        <a:lstStyle/>
        <a:p>
          <a:endParaRPr lang="en-GB"/>
        </a:p>
      </dgm:t>
    </dgm:pt>
  </dgm:ptLst>
  <dgm:cxnLst>
    <dgm:cxn modelId="{1ABCB370-F325-4640-9872-14731DD29DA3}" type="presOf" srcId="{E58D030E-96BD-48AC-81BC-DC255EB77753}" destId="{BEB62C11-69E8-4184-BF0A-AD6FE96CC1A7}" srcOrd="0" destOrd="0" presId="urn:microsoft.com/office/officeart/2005/8/layout/cycle3"/>
    <dgm:cxn modelId="{E1B733AA-88CE-4FF0-914C-F0DE981D73ED}" srcId="{E6D6BB1E-C5B3-422A-9A58-65D3C2594769}" destId="{1AB629C4-5BBA-46D4-B932-05B166BE7487}" srcOrd="4" destOrd="0" parTransId="{5CE88D11-6FC4-42C7-A75D-F059256FB441}" sibTransId="{03597F5F-F15B-4F40-9805-0E041E2222D6}"/>
    <dgm:cxn modelId="{876AE51E-9472-4649-99BD-5E179FB343D0}" type="presOf" srcId="{BC2AD51C-D579-4ED7-85AA-E22FEB3FCF92}" destId="{D70F0C5C-E278-48C8-935E-5885A1E6FC7A}" srcOrd="0" destOrd="0" presId="urn:microsoft.com/office/officeart/2005/8/layout/cycle3"/>
    <dgm:cxn modelId="{621140C9-BB4B-4CB1-935B-A527E904C9F0}" type="presOf" srcId="{CB03060D-4FC1-4A60-9C60-3796CFF06EAD}" destId="{9BAC534E-952C-43CB-BF18-BAF4D5C69243}" srcOrd="0" destOrd="0" presId="urn:microsoft.com/office/officeart/2005/8/layout/cycle3"/>
    <dgm:cxn modelId="{2BEDF78D-8F2E-455F-80F5-B31B7374DAF5}" srcId="{E6D6BB1E-C5B3-422A-9A58-65D3C2594769}" destId="{CB03060D-4FC1-4A60-9C60-3796CFF06EAD}" srcOrd="3" destOrd="0" parTransId="{3ABF9835-848D-4AC4-A86C-F7A53104C413}" sibTransId="{52835178-874F-43E2-8D39-88FEB9721CD6}"/>
    <dgm:cxn modelId="{994FFD46-F8AA-4B4E-8978-41950709CDD5}" type="presOf" srcId="{F99B5783-8F92-47FF-AE43-B4EC565874EC}" destId="{87606356-6C2F-4227-B055-9A6F3D7EBE79}" srcOrd="0" destOrd="0" presId="urn:microsoft.com/office/officeart/2005/8/layout/cycle3"/>
    <dgm:cxn modelId="{45DA83DB-752B-43CB-B284-935BA0EFA818}" srcId="{E6D6BB1E-C5B3-422A-9A58-65D3C2594769}" destId="{E9771C12-DCE8-4D41-977A-6E27F5625222}" srcOrd="2" destOrd="0" parTransId="{400A1FCD-40A9-4C09-AE1B-4404400D4BAA}" sibTransId="{1C489712-B0A0-43AB-B13E-3777B9DEB9B1}"/>
    <dgm:cxn modelId="{41524694-F164-4FDE-B62D-479CC17B95BF}" type="presOf" srcId="{E9771C12-DCE8-4D41-977A-6E27F5625222}" destId="{51E05CD2-7A81-4BBB-B8F9-07D6EA409C1A}" srcOrd="0" destOrd="0" presId="urn:microsoft.com/office/officeart/2005/8/layout/cycle3"/>
    <dgm:cxn modelId="{E664E0B9-365D-4EB1-800E-9174FF11D6F5}" srcId="{E6D6BB1E-C5B3-422A-9A58-65D3C2594769}" destId="{BC2AD51C-D579-4ED7-85AA-E22FEB3FCF92}" srcOrd="1" destOrd="0" parTransId="{B7327D29-B29E-471E-98B2-A2359F7D42AE}" sibTransId="{A9B64CFE-9E0F-4019-9487-6B4AC4F1062A}"/>
    <dgm:cxn modelId="{6960C3AF-3B9C-43CD-82AB-A72D9D8D9FB5}" type="presOf" srcId="{1AB629C4-5BBA-46D4-B932-05B166BE7487}" destId="{818A9050-C0B8-4F9A-8EA0-FD51C5F8F67C}" srcOrd="0" destOrd="0" presId="urn:microsoft.com/office/officeart/2005/8/layout/cycle3"/>
    <dgm:cxn modelId="{3A798EFF-0B15-40B9-A1E6-25B1C515A8E0}" srcId="{E6D6BB1E-C5B3-422A-9A58-65D3C2594769}" destId="{F99B5783-8F92-47FF-AE43-B4EC565874EC}" srcOrd="0" destOrd="0" parTransId="{10D79514-AA26-4F43-9618-F8665A16BC05}" sibTransId="{E58D030E-96BD-48AC-81BC-DC255EB77753}"/>
    <dgm:cxn modelId="{D5D63E41-BE9C-4A29-99F1-38972D876D85}" type="presOf" srcId="{E6D6BB1E-C5B3-422A-9A58-65D3C2594769}" destId="{08FF09B8-3870-4A3F-86D1-A8A3654676BC}" srcOrd="0" destOrd="0" presId="urn:microsoft.com/office/officeart/2005/8/layout/cycle3"/>
    <dgm:cxn modelId="{E30FD277-FD7F-4E4C-9143-93F53E10DA84}" type="presParOf" srcId="{08FF09B8-3870-4A3F-86D1-A8A3654676BC}" destId="{574F8EDE-4675-4E06-B199-FAA2FE3CC69E}" srcOrd="0" destOrd="0" presId="urn:microsoft.com/office/officeart/2005/8/layout/cycle3"/>
    <dgm:cxn modelId="{A2661E9C-7395-4D2B-B426-39EB074C37FF}" type="presParOf" srcId="{574F8EDE-4675-4E06-B199-FAA2FE3CC69E}" destId="{87606356-6C2F-4227-B055-9A6F3D7EBE79}" srcOrd="0" destOrd="0" presId="urn:microsoft.com/office/officeart/2005/8/layout/cycle3"/>
    <dgm:cxn modelId="{67A7A855-ADD0-4734-9490-805BEB1A4B7B}" type="presParOf" srcId="{574F8EDE-4675-4E06-B199-FAA2FE3CC69E}" destId="{BEB62C11-69E8-4184-BF0A-AD6FE96CC1A7}" srcOrd="1" destOrd="0" presId="urn:microsoft.com/office/officeart/2005/8/layout/cycle3"/>
    <dgm:cxn modelId="{04AD1751-980C-4EF6-B96C-BB48E39433D8}" type="presParOf" srcId="{574F8EDE-4675-4E06-B199-FAA2FE3CC69E}" destId="{D70F0C5C-E278-48C8-935E-5885A1E6FC7A}" srcOrd="2" destOrd="0" presId="urn:microsoft.com/office/officeart/2005/8/layout/cycle3"/>
    <dgm:cxn modelId="{54D0259B-6BC6-45C1-8F83-16C4D8E67E9D}" type="presParOf" srcId="{574F8EDE-4675-4E06-B199-FAA2FE3CC69E}" destId="{51E05CD2-7A81-4BBB-B8F9-07D6EA409C1A}" srcOrd="3" destOrd="0" presId="urn:microsoft.com/office/officeart/2005/8/layout/cycle3"/>
    <dgm:cxn modelId="{BA0AA24B-6228-4AAE-A22F-ADC8152E9A6F}" type="presParOf" srcId="{574F8EDE-4675-4E06-B199-FAA2FE3CC69E}" destId="{9BAC534E-952C-43CB-BF18-BAF4D5C69243}" srcOrd="4" destOrd="0" presId="urn:microsoft.com/office/officeart/2005/8/layout/cycle3"/>
    <dgm:cxn modelId="{A5AA75EB-073E-4694-BF26-6C5B180A2754}" type="presParOf" srcId="{574F8EDE-4675-4E06-B199-FAA2FE3CC69E}" destId="{818A9050-C0B8-4F9A-8EA0-FD51C5F8F67C}"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12DDBD0-5822-4D98-9CFE-A2DEC6AC3848}" type="doc">
      <dgm:prSet loTypeId="urn:microsoft.com/office/officeart/2005/8/layout/lProcess2" loCatId="relationship" qsTypeId="urn:microsoft.com/office/officeart/2005/8/quickstyle/3d2" qsCatId="3D" csTypeId="urn:microsoft.com/office/officeart/2005/8/colors/accent0_1" csCatId="mainScheme" phldr="1"/>
      <dgm:spPr/>
      <dgm:t>
        <a:bodyPr/>
        <a:lstStyle/>
        <a:p>
          <a:endParaRPr lang="en-GB"/>
        </a:p>
      </dgm:t>
    </dgm:pt>
    <dgm:pt modelId="{172582D5-43B0-44A0-A759-2E1389EDEFEB}">
      <dgm:prSet custT="1"/>
      <dgm:spPr/>
      <dgm:t>
        <a:bodyPr/>
        <a:lstStyle/>
        <a:p>
          <a:pPr rtl="0"/>
          <a:r>
            <a:rPr lang="en-US" sz="3200" b="1" dirty="0" smtClean="0">
              <a:latin typeface="Arial" pitchFamily="34" charset="0"/>
              <a:cs typeface="Arial" pitchFamily="34" charset="0"/>
            </a:rPr>
            <a:t>Quality of Data</a:t>
          </a:r>
          <a:endParaRPr lang="en-GB" sz="3200" dirty="0">
            <a:latin typeface="Arial" pitchFamily="34" charset="0"/>
            <a:cs typeface="Arial" pitchFamily="34" charset="0"/>
          </a:endParaRPr>
        </a:p>
      </dgm:t>
    </dgm:pt>
    <dgm:pt modelId="{C2EA600C-8BC3-4BA0-8565-01D2D16F27A8}" type="parTrans" cxnId="{E4CEB89F-33AD-4B57-BDFE-D23E440B7387}">
      <dgm:prSet/>
      <dgm:spPr/>
      <dgm:t>
        <a:bodyPr/>
        <a:lstStyle/>
        <a:p>
          <a:endParaRPr lang="en-GB"/>
        </a:p>
      </dgm:t>
    </dgm:pt>
    <dgm:pt modelId="{833BA0BC-9E2D-4630-961D-337534B04E21}" type="sibTrans" cxnId="{E4CEB89F-33AD-4B57-BDFE-D23E440B7387}">
      <dgm:prSet/>
      <dgm:spPr/>
      <dgm:t>
        <a:bodyPr/>
        <a:lstStyle/>
        <a:p>
          <a:endParaRPr lang="en-GB"/>
        </a:p>
      </dgm:t>
    </dgm:pt>
    <dgm:pt modelId="{FC61F95A-9EF7-46B3-9E38-2C17B5456CAB}">
      <dgm:prSet/>
      <dgm:spPr/>
      <dgm:t>
        <a:bodyPr/>
        <a:lstStyle/>
        <a:p>
          <a:pPr rtl="0"/>
          <a:r>
            <a:rPr lang="en-US" dirty="0" smtClean="0">
              <a:latin typeface="+mn-lt"/>
            </a:rPr>
            <a:t>Ensure that the data about the drug/intervention is valid and reproducible</a:t>
          </a:r>
          <a:endParaRPr lang="en-GB" dirty="0">
            <a:latin typeface="+mn-lt"/>
          </a:endParaRPr>
        </a:p>
      </dgm:t>
    </dgm:pt>
    <dgm:pt modelId="{E91A6687-BF48-4EE7-AC01-EDAFECFD4C68}" type="parTrans" cxnId="{4983BA13-8CA9-41A7-9E52-A0D1213BA326}">
      <dgm:prSet/>
      <dgm:spPr/>
      <dgm:t>
        <a:bodyPr/>
        <a:lstStyle/>
        <a:p>
          <a:endParaRPr lang="en-GB"/>
        </a:p>
      </dgm:t>
    </dgm:pt>
    <dgm:pt modelId="{F3A96DED-E6EF-4B25-A4E5-CC30EFF42AF4}" type="sibTrans" cxnId="{4983BA13-8CA9-41A7-9E52-A0D1213BA326}">
      <dgm:prSet/>
      <dgm:spPr/>
      <dgm:t>
        <a:bodyPr/>
        <a:lstStyle/>
        <a:p>
          <a:endParaRPr lang="en-GB"/>
        </a:p>
      </dgm:t>
    </dgm:pt>
    <dgm:pt modelId="{C0605F73-87E4-4FDF-B934-3D80ABE774D3}">
      <dgm:prSet/>
      <dgm:spPr/>
      <dgm:t>
        <a:bodyPr/>
        <a:lstStyle/>
        <a:p>
          <a:pPr rtl="0"/>
          <a:r>
            <a:rPr lang="en-US" dirty="0" smtClean="0">
              <a:latin typeface="Arial" pitchFamily="34" charset="0"/>
              <a:cs typeface="Arial" pitchFamily="34" charset="0"/>
            </a:rPr>
            <a:t>Give public assurance that the data is credible</a:t>
          </a:r>
          <a:endParaRPr lang="en-GB" dirty="0">
            <a:latin typeface="Arial" pitchFamily="34" charset="0"/>
            <a:cs typeface="Arial" pitchFamily="34" charset="0"/>
          </a:endParaRPr>
        </a:p>
      </dgm:t>
    </dgm:pt>
    <dgm:pt modelId="{57D98B58-97C2-4F9E-AED7-5F6A99EDCB65}" type="parTrans" cxnId="{BC48BB1F-580E-4A4F-9628-A053E2534CCF}">
      <dgm:prSet/>
      <dgm:spPr/>
      <dgm:t>
        <a:bodyPr/>
        <a:lstStyle/>
        <a:p>
          <a:endParaRPr lang="en-GB"/>
        </a:p>
      </dgm:t>
    </dgm:pt>
    <dgm:pt modelId="{5B8D2CAB-D7E1-4658-9B5A-96243DB30071}" type="sibTrans" cxnId="{BC48BB1F-580E-4A4F-9628-A053E2534CCF}">
      <dgm:prSet/>
      <dgm:spPr/>
      <dgm:t>
        <a:bodyPr/>
        <a:lstStyle/>
        <a:p>
          <a:endParaRPr lang="en-GB"/>
        </a:p>
      </dgm:t>
    </dgm:pt>
    <dgm:pt modelId="{B2C2DF5E-371D-4A78-A350-492133EBDE8C}">
      <dgm:prSet custT="1"/>
      <dgm:spPr/>
      <dgm:t>
        <a:bodyPr/>
        <a:lstStyle/>
        <a:p>
          <a:r>
            <a:rPr lang="en-US" sz="3200" b="1" dirty="0" smtClean="0">
              <a:latin typeface="Arial" pitchFamily="34" charset="0"/>
              <a:cs typeface="Arial" pitchFamily="34" charset="0"/>
            </a:rPr>
            <a:t>Patient Protection</a:t>
          </a:r>
        </a:p>
      </dgm:t>
    </dgm:pt>
    <dgm:pt modelId="{F1E8CCC1-7FC3-49E3-A998-5439DD8A4E12}" type="parTrans" cxnId="{1B912552-A287-4EBA-847F-429714A79172}">
      <dgm:prSet/>
      <dgm:spPr/>
      <dgm:t>
        <a:bodyPr/>
        <a:lstStyle/>
        <a:p>
          <a:endParaRPr lang="en-GB"/>
        </a:p>
      </dgm:t>
    </dgm:pt>
    <dgm:pt modelId="{8B79E4D5-00E5-4035-8311-672FE7EB844E}" type="sibTrans" cxnId="{1B912552-A287-4EBA-847F-429714A79172}">
      <dgm:prSet/>
      <dgm:spPr/>
      <dgm:t>
        <a:bodyPr/>
        <a:lstStyle/>
        <a:p>
          <a:endParaRPr lang="en-GB"/>
        </a:p>
      </dgm:t>
    </dgm:pt>
    <dgm:pt modelId="{DE1A5533-2347-4F0C-A1B6-8F3C576C7743}">
      <dgm:prSet/>
      <dgm:spPr/>
      <dgm:t>
        <a:bodyPr/>
        <a:lstStyle/>
        <a:p>
          <a:r>
            <a:rPr lang="en-US" dirty="0" smtClean="0">
              <a:latin typeface="Arial" pitchFamily="34" charset="0"/>
              <a:cs typeface="Arial" pitchFamily="34" charset="0"/>
            </a:rPr>
            <a:t>To ensure safety of patients participating in study is protected </a:t>
          </a:r>
        </a:p>
      </dgm:t>
    </dgm:pt>
    <dgm:pt modelId="{7F3CB6F0-7F2E-4F17-A5B3-E9FCAED879FA}" type="parTrans" cxnId="{A671BE4A-EE95-468B-A12C-477470D72AC4}">
      <dgm:prSet/>
      <dgm:spPr/>
      <dgm:t>
        <a:bodyPr/>
        <a:lstStyle/>
        <a:p>
          <a:endParaRPr lang="en-GB"/>
        </a:p>
      </dgm:t>
    </dgm:pt>
    <dgm:pt modelId="{E501E631-75A7-48BA-8955-C7423AF29AA1}" type="sibTrans" cxnId="{A671BE4A-EE95-468B-A12C-477470D72AC4}">
      <dgm:prSet/>
      <dgm:spPr/>
      <dgm:t>
        <a:bodyPr/>
        <a:lstStyle/>
        <a:p>
          <a:endParaRPr lang="en-GB"/>
        </a:p>
      </dgm:t>
    </dgm:pt>
    <dgm:pt modelId="{B4326974-0D36-43D1-8B1C-CDDEC7306DA2}">
      <dgm:prSet/>
      <dgm:spPr/>
      <dgm:t>
        <a:bodyPr/>
        <a:lstStyle/>
        <a:p>
          <a:r>
            <a:rPr lang="en-US" dirty="0" smtClean="0">
              <a:latin typeface="Arial" pitchFamily="34" charset="0"/>
              <a:cs typeface="Arial" pitchFamily="34" charset="0"/>
            </a:rPr>
            <a:t>To ensure that drugs/ interventions we develop are safe for patients in the future.</a:t>
          </a:r>
        </a:p>
      </dgm:t>
    </dgm:pt>
    <dgm:pt modelId="{A5C176D1-6E85-436C-97CE-F99F582B7554}" type="parTrans" cxnId="{F5C33FF7-347F-48ED-9005-6552FDEE0FFD}">
      <dgm:prSet/>
      <dgm:spPr/>
      <dgm:t>
        <a:bodyPr/>
        <a:lstStyle/>
        <a:p>
          <a:endParaRPr lang="en-GB"/>
        </a:p>
      </dgm:t>
    </dgm:pt>
    <dgm:pt modelId="{6FD5536C-8210-4A97-9BE0-61A417D45794}" type="sibTrans" cxnId="{F5C33FF7-347F-48ED-9005-6552FDEE0FFD}">
      <dgm:prSet/>
      <dgm:spPr/>
      <dgm:t>
        <a:bodyPr/>
        <a:lstStyle/>
        <a:p>
          <a:endParaRPr lang="en-GB"/>
        </a:p>
      </dgm:t>
    </dgm:pt>
    <dgm:pt modelId="{2CDC1E54-92D1-4CB0-8FE6-53CD6F11A232}" type="pres">
      <dgm:prSet presAssocID="{812DDBD0-5822-4D98-9CFE-A2DEC6AC3848}" presName="theList" presStyleCnt="0">
        <dgm:presLayoutVars>
          <dgm:dir/>
          <dgm:animLvl val="lvl"/>
          <dgm:resizeHandles val="exact"/>
        </dgm:presLayoutVars>
      </dgm:prSet>
      <dgm:spPr/>
      <dgm:t>
        <a:bodyPr/>
        <a:lstStyle/>
        <a:p>
          <a:endParaRPr lang="en-GB"/>
        </a:p>
      </dgm:t>
    </dgm:pt>
    <dgm:pt modelId="{645699CC-B952-41A7-AC6F-61F98ED29637}" type="pres">
      <dgm:prSet presAssocID="{172582D5-43B0-44A0-A759-2E1389EDEFEB}" presName="compNode" presStyleCnt="0"/>
      <dgm:spPr/>
    </dgm:pt>
    <dgm:pt modelId="{42F31FF2-CC24-4B5B-B5D9-4EBA06636D52}" type="pres">
      <dgm:prSet presAssocID="{172582D5-43B0-44A0-A759-2E1389EDEFEB}" presName="aNode" presStyleLbl="bgShp" presStyleIdx="0" presStyleCnt="2"/>
      <dgm:spPr/>
      <dgm:t>
        <a:bodyPr/>
        <a:lstStyle/>
        <a:p>
          <a:endParaRPr lang="en-GB"/>
        </a:p>
      </dgm:t>
    </dgm:pt>
    <dgm:pt modelId="{4601F08D-B770-4523-A6FA-37DDAE6DC498}" type="pres">
      <dgm:prSet presAssocID="{172582D5-43B0-44A0-A759-2E1389EDEFEB}" presName="textNode" presStyleLbl="bgShp" presStyleIdx="0" presStyleCnt="2"/>
      <dgm:spPr/>
      <dgm:t>
        <a:bodyPr/>
        <a:lstStyle/>
        <a:p>
          <a:endParaRPr lang="en-GB"/>
        </a:p>
      </dgm:t>
    </dgm:pt>
    <dgm:pt modelId="{4C1A7529-B6BB-4721-8C28-0F4F2684CCB9}" type="pres">
      <dgm:prSet presAssocID="{172582D5-43B0-44A0-A759-2E1389EDEFEB}" presName="compChildNode" presStyleCnt="0"/>
      <dgm:spPr/>
    </dgm:pt>
    <dgm:pt modelId="{2D41D196-13BE-4DF4-BA15-FE7CA09A2202}" type="pres">
      <dgm:prSet presAssocID="{172582D5-43B0-44A0-A759-2E1389EDEFEB}" presName="theInnerList" presStyleCnt="0"/>
      <dgm:spPr/>
    </dgm:pt>
    <dgm:pt modelId="{60048539-11CD-4899-91E0-D785704DD56E}" type="pres">
      <dgm:prSet presAssocID="{FC61F95A-9EF7-46B3-9E38-2C17B5456CAB}" presName="childNode" presStyleLbl="node1" presStyleIdx="0" presStyleCnt="4" custLinFactNeighborX="-24" custLinFactNeighborY="-2754">
        <dgm:presLayoutVars>
          <dgm:bulletEnabled val="1"/>
        </dgm:presLayoutVars>
      </dgm:prSet>
      <dgm:spPr/>
      <dgm:t>
        <a:bodyPr/>
        <a:lstStyle/>
        <a:p>
          <a:endParaRPr lang="en-GB"/>
        </a:p>
      </dgm:t>
    </dgm:pt>
    <dgm:pt modelId="{F8AFAD1A-005A-4D6A-8705-E26759BA3CF0}" type="pres">
      <dgm:prSet presAssocID="{FC61F95A-9EF7-46B3-9E38-2C17B5456CAB}" presName="aSpace2" presStyleCnt="0"/>
      <dgm:spPr/>
    </dgm:pt>
    <dgm:pt modelId="{C85DB558-107A-4E60-91E1-D63FF7CE9945}" type="pres">
      <dgm:prSet presAssocID="{C0605F73-87E4-4FDF-B934-3D80ABE774D3}" presName="childNode" presStyleLbl="node1" presStyleIdx="1" presStyleCnt="4">
        <dgm:presLayoutVars>
          <dgm:bulletEnabled val="1"/>
        </dgm:presLayoutVars>
      </dgm:prSet>
      <dgm:spPr/>
      <dgm:t>
        <a:bodyPr/>
        <a:lstStyle/>
        <a:p>
          <a:endParaRPr lang="en-GB"/>
        </a:p>
      </dgm:t>
    </dgm:pt>
    <dgm:pt modelId="{191FF545-9A7C-4D6F-BC22-244942D3CA2F}" type="pres">
      <dgm:prSet presAssocID="{172582D5-43B0-44A0-A759-2E1389EDEFEB}" presName="aSpace" presStyleCnt="0"/>
      <dgm:spPr/>
    </dgm:pt>
    <dgm:pt modelId="{3E387246-2B9F-40D5-98FB-8FFC9DAB1D3C}" type="pres">
      <dgm:prSet presAssocID="{B2C2DF5E-371D-4A78-A350-492133EBDE8C}" presName="compNode" presStyleCnt="0"/>
      <dgm:spPr/>
    </dgm:pt>
    <dgm:pt modelId="{D9B142EE-EA6B-438B-A574-F0D6A42D292C}" type="pres">
      <dgm:prSet presAssocID="{B2C2DF5E-371D-4A78-A350-492133EBDE8C}" presName="aNode" presStyleLbl="bgShp" presStyleIdx="1" presStyleCnt="2"/>
      <dgm:spPr/>
      <dgm:t>
        <a:bodyPr/>
        <a:lstStyle/>
        <a:p>
          <a:endParaRPr lang="en-GB"/>
        </a:p>
      </dgm:t>
    </dgm:pt>
    <dgm:pt modelId="{A576BBCD-4581-4FB3-AB76-CB0C71A90A82}" type="pres">
      <dgm:prSet presAssocID="{B2C2DF5E-371D-4A78-A350-492133EBDE8C}" presName="textNode" presStyleLbl="bgShp" presStyleIdx="1" presStyleCnt="2"/>
      <dgm:spPr/>
      <dgm:t>
        <a:bodyPr/>
        <a:lstStyle/>
        <a:p>
          <a:endParaRPr lang="en-GB"/>
        </a:p>
      </dgm:t>
    </dgm:pt>
    <dgm:pt modelId="{E8EAC7D4-6B3E-40BD-B6C9-B01416DA0A06}" type="pres">
      <dgm:prSet presAssocID="{B2C2DF5E-371D-4A78-A350-492133EBDE8C}" presName="compChildNode" presStyleCnt="0"/>
      <dgm:spPr/>
    </dgm:pt>
    <dgm:pt modelId="{216AE89C-2124-461D-99DD-3698C6B2ABD7}" type="pres">
      <dgm:prSet presAssocID="{B2C2DF5E-371D-4A78-A350-492133EBDE8C}" presName="theInnerList" presStyleCnt="0"/>
      <dgm:spPr/>
    </dgm:pt>
    <dgm:pt modelId="{BF7B2521-8BC7-460C-9E06-C229CF53C71F}" type="pres">
      <dgm:prSet presAssocID="{DE1A5533-2347-4F0C-A1B6-8F3C576C7743}" presName="childNode" presStyleLbl="node1" presStyleIdx="2" presStyleCnt="4">
        <dgm:presLayoutVars>
          <dgm:bulletEnabled val="1"/>
        </dgm:presLayoutVars>
      </dgm:prSet>
      <dgm:spPr/>
      <dgm:t>
        <a:bodyPr/>
        <a:lstStyle/>
        <a:p>
          <a:endParaRPr lang="en-GB"/>
        </a:p>
      </dgm:t>
    </dgm:pt>
    <dgm:pt modelId="{E6382885-D0ED-476F-8BD8-0CBEBFE2CB96}" type="pres">
      <dgm:prSet presAssocID="{DE1A5533-2347-4F0C-A1B6-8F3C576C7743}" presName="aSpace2" presStyleCnt="0"/>
      <dgm:spPr/>
    </dgm:pt>
    <dgm:pt modelId="{00225D36-DA0B-4C1E-98B5-AF5557DF2535}" type="pres">
      <dgm:prSet presAssocID="{B4326974-0D36-43D1-8B1C-CDDEC7306DA2}" presName="childNode" presStyleLbl="node1" presStyleIdx="3" presStyleCnt="4">
        <dgm:presLayoutVars>
          <dgm:bulletEnabled val="1"/>
        </dgm:presLayoutVars>
      </dgm:prSet>
      <dgm:spPr/>
      <dgm:t>
        <a:bodyPr/>
        <a:lstStyle/>
        <a:p>
          <a:endParaRPr lang="en-GB"/>
        </a:p>
      </dgm:t>
    </dgm:pt>
  </dgm:ptLst>
  <dgm:cxnLst>
    <dgm:cxn modelId="{CD8DC968-5271-4E74-83B8-5B60BCAA31F9}" type="presOf" srcId="{C0605F73-87E4-4FDF-B934-3D80ABE774D3}" destId="{C85DB558-107A-4E60-91E1-D63FF7CE9945}" srcOrd="0" destOrd="0" presId="urn:microsoft.com/office/officeart/2005/8/layout/lProcess2"/>
    <dgm:cxn modelId="{1B5D4114-2549-4BAE-BC19-DE841401CF42}" type="presOf" srcId="{B4326974-0D36-43D1-8B1C-CDDEC7306DA2}" destId="{00225D36-DA0B-4C1E-98B5-AF5557DF2535}" srcOrd="0" destOrd="0" presId="urn:microsoft.com/office/officeart/2005/8/layout/lProcess2"/>
    <dgm:cxn modelId="{F5C33FF7-347F-48ED-9005-6552FDEE0FFD}" srcId="{B2C2DF5E-371D-4A78-A350-492133EBDE8C}" destId="{B4326974-0D36-43D1-8B1C-CDDEC7306DA2}" srcOrd="1" destOrd="0" parTransId="{A5C176D1-6E85-436C-97CE-F99F582B7554}" sibTransId="{6FD5536C-8210-4A97-9BE0-61A417D45794}"/>
    <dgm:cxn modelId="{4983BA13-8CA9-41A7-9E52-A0D1213BA326}" srcId="{172582D5-43B0-44A0-A759-2E1389EDEFEB}" destId="{FC61F95A-9EF7-46B3-9E38-2C17B5456CAB}" srcOrd="0" destOrd="0" parTransId="{E91A6687-BF48-4EE7-AC01-EDAFECFD4C68}" sibTransId="{F3A96DED-E6EF-4B25-A4E5-CC30EFF42AF4}"/>
    <dgm:cxn modelId="{996B6346-DB8E-4458-B9A4-BF85B1FF8D87}" type="presOf" srcId="{B2C2DF5E-371D-4A78-A350-492133EBDE8C}" destId="{A576BBCD-4581-4FB3-AB76-CB0C71A90A82}" srcOrd="1" destOrd="0" presId="urn:microsoft.com/office/officeart/2005/8/layout/lProcess2"/>
    <dgm:cxn modelId="{83BD2E69-CD7D-41BB-816F-9F391E8F5AC3}" type="presOf" srcId="{B2C2DF5E-371D-4A78-A350-492133EBDE8C}" destId="{D9B142EE-EA6B-438B-A574-F0D6A42D292C}" srcOrd="0" destOrd="0" presId="urn:microsoft.com/office/officeart/2005/8/layout/lProcess2"/>
    <dgm:cxn modelId="{A671BE4A-EE95-468B-A12C-477470D72AC4}" srcId="{B2C2DF5E-371D-4A78-A350-492133EBDE8C}" destId="{DE1A5533-2347-4F0C-A1B6-8F3C576C7743}" srcOrd="0" destOrd="0" parTransId="{7F3CB6F0-7F2E-4F17-A5B3-E9FCAED879FA}" sibTransId="{E501E631-75A7-48BA-8955-C7423AF29AA1}"/>
    <dgm:cxn modelId="{8E0F6FCB-E13A-42A6-9DDE-CCC1D466D7C2}" type="presOf" srcId="{172582D5-43B0-44A0-A759-2E1389EDEFEB}" destId="{42F31FF2-CC24-4B5B-B5D9-4EBA06636D52}" srcOrd="0" destOrd="0" presId="urn:microsoft.com/office/officeart/2005/8/layout/lProcess2"/>
    <dgm:cxn modelId="{1B912552-A287-4EBA-847F-429714A79172}" srcId="{812DDBD0-5822-4D98-9CFE-A2DEC6AC3848}" destId="{B2C2DF5E-371D-4A78-A350-492133EBDE8C}" srcOrd="1" destOrd="0" parTransId="{F1E8CCC1-7FC3-49E3-A998-5439DD8A4E12}" sibTransId="{8B79E4D5-00E5-4035-8311-672FE7EB844E}"/>
    <dgm:cxn modelId="{828E4EE6-4885-4310-83FF-F47151A1BDC1}" type="presOf" srcId="{FC61F95A-9EF7-46B3-9E38-2C17B5456CAB}" destId="{60048539-11CD-4899-91E0-D785704DD56E}" srcOrd="0" destOrd="0" presId="urn:microsoft.com/office/officeart/2005/8/layout/lProcess2"/>
    <dgm:cxn modelId="{BC48BB1F-580E-4A4F-9628-A053E2534CCF}" srcId="{172582D5-43B0-44A0-A759-2E1389EDEFEB}" destId="{C0605F73-87E4-4FDF-B934-3D80ABE774D3}" srcOrd="1" destOrd="0" parTransId="{57D98B58-97C2-4F9E-AED7-5F6A99EDCB65}" sibTransId="{5B8D2CAB-D7E1-4658-9B5A-96243DB30071}"/>
    <dgm:cxn modelId="{E4E5AAFB-6AB9-423A-81FE-9B2C267B73E8}" type="presOf" srcId="{812DDBD0-5822-4D98-9CFE-A2DEC6AC3848}" destId="{2CDC1E54-92D1-4CB0-8FE6-53CD6F11A232}" srcOrd="0" destOrd="0" presId="urn:microsoft.com/office/officeart/2005/8/layout/lProcess2"/>
    <dgm:cxn modelId="{CC23D5EB-491C-495C-AC6B-5EC1D44ECB15}" type="presOf" srcId="{172582D5-43B0-44A0-A759-2E1389EDEFEB}" destId="{4601F08D-B770-4523-A6FA-37DDAE6DC498}" srcOrd="1" destOrd="0" presId="urn:microsoft.com/office/officeart/2005/8/layout/lProcess2"/>
    <dgm:cxn modelId="{D14DBCBB-5517-4E0A-B7DD-567B3DFC1403}" type="presOf" srcId="{DE1A5533-2347-4F0C-A1B6-8F3C576C7743}" destId="{BF7B2521-8BC7-460C-9E06-C229CF53C71F}" srcOrd="0" destOrd="0" presId="urn:microsoft.com/office/officeart/2005/8/layout/lProcess2"/>
    <dgm:cxn modelId="{E4CEB89F-33AD-4B57-BDFE-D23E440B7387}" srcId="{812DDBD0-5822-4D98-9CFE-A2DEC6AC3848}" destId="{172582D5-43B0-44A0-A759-2E1389EDEFEB}" srcOrd="0" destOrd="0" parTransId="{C2EA600C-8BC3-4BA0-8565-01D2D16F27A8}" sibTransId="{833BA0BC-9E2D-4630-961D-337534B04E21}"/>
    <dgm:cxn modelId="{8531E748-255F-4456-B912-964752F2FCF0}" type="presParOf" srcId="{2CDC1E54-92D1-4CB0-8FE6-53CD6F11A232}" destId="{645699CC-B952-41A7-AC6F-61F98ED29637}" srcOrd="0" destOrd="0" presId="urn:microsoft.com/office/officeart/2005/8/layout/lProcess2"/>
    <dgm:cxn modelId="{D873D67B-6444-4D06-9E38-4A277E82C529}" type="presParOf" srcId="{645699CC-B952-41A7-AC6F-61F98ED29637}" destId="{42F31FF2-CC24-4B5B-B5D9-4EBA06636D52}" srcOrd="0" destOrd="0" presId="urn:microsoft.com/office/officeart/2005/8/layout/lProcess2"/>
    <dgm:cxn modelId="{34682BF3-0303-4136-BB40-BF4B6025E6A7}" type="presParOf" srcId="{645699CC-B952-41A7-AC6F-61F98ED29637}" destId="{4601F08D-B770-4523-A6FA-37DDAE6DC498}" srcOrd="1" destOrd="0" presId="urn:microsoft.com/office/officeart/2005/8/layout/lProcess2"/>
    <dgm:cxn modelId="{0D339802-5540-43C8-8D7D-4FD3D8F54AA8}" type="presParOf" srcId="{645699CC-B952-41A7-AC6F-61F98ED29637}" destId="{4C1A7529-B6BB-4721-8C28-0F4F2684CCB9}" srcOrd="2" destOrd="0" presId="urn:microsoft.com/office/officeart/2005/8/layout/lProcess2"/>
    <dgm:cxn modelId="{D166BCBD-2037-4985-B64F-180788362214}" type="presParOf" srcId="{4C1A7529-B6BB-4721-8C28-0F4F2684CCB9}" destId="{2D41D196-13BE-4DF4-BA15-FE7CA09A2202}" srcOrd="0" destOrd="0" presId="urn:microsoft.com/office/officeart/2005/8/layout/lProcess2"/>
    <dgm:cxn modelId="{DF652661-2A5A-4BEF-8A3D-5B1F6927CFEB}" type="presParOf" srcId="{2D41D196-13BE-4DF4-BA15-FE7CA09A2202}" destId="{60048539-11CD-4899-91E0-D785704DD56E}" srcOrd="0" destOrd="0" presId="urn:microsoft.com/office/officeart/2005/8/layout/lProcess2"/>
    <dgm:cxn modelId="{007B9176-A5E7-4019-BDFC-90C5DA4DE319}" type="presParOf" srcId="{2D41D196-13BE-4DF4-BA15-FE7CA09A2202}" destId="{F8AFAD1A-005A-4D6A-8705-E26759BA3CF0}" srcOrd="1" destOrd="0" presId="urn:microsoft.com/office/officeart/2005/8/layout/lProcess2"/>
    <dgm:cxn modelId="{993AC781-8E03-4173-A0DC-52F81CD59181}" type="presParOf" srcId="{2D41D196-13BE-4DF4-BA15-FE7CA09A2202}" destId="{C85DB558-107A-4E60-91E1-D63FF7CE9945}" srcOrd="2" destOrd="0" presId="urn:microsoft.com/office/officeart/2005/8/layout/lProcess2"/>
    <dgm:cxn modelId="{A244D393-22EC-4E60-946B-7E4BA3BC3346}" type="presParOf" srcId="{2CDC1E54-92D1-4CB0-8FE6-53CD6F11A232}" destId="{191FF545-9A7C-4D6F-BC22-244942D3CA2F}" srcOrd="1" destOrd="0" presId="urn:microsoft.com/office/officeart/2005/8/layout/lProcess2"/>
    <dgm:cxn modelId="{A18F427D-7322-4FEB-9406-D952412D6B1E}" type="presParOf" srcId="{2CDC1E54-92D1-4CB0-8FE6-53CD6F11A232}" destId="{3E387246-2B9F-40D5-98FB-8FFC9DAB1D3C}" srcOrd="2" destOrd="0" presId="urn:microsoft.com/office/officeart/2005/8/layout/lProcess2"/>
    <dgm:cxn modelId="{F2A10BAE-9803-4BFA-9B98-6397BD0439AA}" type="presParOf" srcId="{3E387246-2B9F-40D5-98FB-8FFC9DAB1D3C}" destId="{D9B142EE-EA6B-438B-A574-F0D6A42D292C}" srcOrd="0" destOrd="0" presId="urn:microsoft.com/office/officeart/2005/8/layout/lProcess2"/>
    <dgm:cxn modelId="{2AEE35E5-6ED6-45E7-A590-B8C0448C5BFD}" type="presParOf" srcId="{3E387246-2B9F-40D5-98FB-8FFC9DAB1D3C}" destId="{A576BBCD-4581-4FB3-AB76-CB0C71A90A82}" srcOrd="1" destOrd="0" presId="urn:microsoft.com/office/officeart/2005/8/layout/lProcess2"/>
    <dgm:cxn modelId="{F7457EB0-F346-4339-A265-312A45D8D94D}" type="presParOf" srcId="{3E387246-2B9F-40D5-98FB-8FFC9DAB1D3C}" destId="{E8EAC7D4-6B3E-40BD-B6C9-B01416DA0A06}" srcOrd="2" destOrd="0" presId="urn:microsoft.com/office/officeart/2005/8/layout/lProcess2"/>
    <dgm:cxn modelId="{DB8913FE-0AD2-4186-9C50-C70E8A66255C}" type="presParOf" srcId="{E8EAC7D4-6B3E-40BD-B6C9-B01416DA0A06}" destId="{216AE89C-2124-461D-99DD-3698C6B2ABD7}" srcOrd="0" destOrd="0" presId="urn:microsoft.com/office/officeart/2005/8/layout/lProcess2"/>
    <dgm:cxn modelId="{B7BFEA0B-0150-4AD5-8F4B-0D28A40CF12E}" type="presParOf" srcId="{216AE89C-2124-461D-99DD-3698C6B2ABD7}" destId="{BF7B2521-8BC7-460C-9E06-C229CF53C71F}" srcOrd="0" destOrd="0" presId="urn:microsoft.com/office/officeart/2005/8/layout/lProcess2"/>
    <dgm:cxn modelId="{FE76A94C-2103-4B3E-A476-68681FA33BAC}" type="presParOf" srcId="{216AE89C-2124-461D-99DD-3698C6B2ABD7}" destId="{E6382885-D0ED-476F-8BD8-0CBEBFE2CB96}" srcOrd="1" destOrd="0" presId="urn:microsoft.com/office/officeart/2005/8/layout/lProcess2"/>
    <dgm:cxn modelId="{C3002B3E-3449-408F-92A1-503F9D6A368C}" type="presParOf" srcId="{216AE89C-2124-461D-99DD-3698C6B2ABD7}" destId="{00225D36-DA0B-4C1E-98B5-AF5557DF2535}"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10CC2B-B2FF-419A-984F-80B8E4AF4008}" type="doc">
      <dgm:prSet loTypeId="urn:microsoft.com/office/officeart/2005/8/layout/radial3" loCatId="relationship" qsTypeId="urn:microsoft.com/office/officeart/2005/8/quickstyle/3d2" qsCatId="3D" csTypeId="urn:microsoft.com/office/officeart/2005/8/colors/accent0_1" csCatId="mainScheme" phldr="1"/>
      <dgm:spPr/>
      <dgm:t>
        <a:bodyPr/>
        <a:lstStyle/>
        <a:p>
          <a:endParaRPr lang="en-GB"/>
        </a:p>
      </dgm:t>
    </dgm:pt>
    <dgm:pt modelId="{A6F0E28A-1877-44A1-9DBA-6F084B316790}">
      <dgm:prSet custT="1"/>
      <dgm:spPr>
        <a:solidFill>
          <a:schemeClr val="bg1">
            <a:lumMod val="65000"/>
          </a:schemeClr>
        </a:solidFill>
      </dgm:spPr>
      <dgm:t>
        <a:bodyPr/>
        <a:lstStyle/>
        <a:p>
          <a:pPr rtl="0"/>
          <a:r>
            <a:rPr lang="en-GB" sz="1800" dirty="0" smtClean="0"/>
            <a:t>Other laws and guidelines to be aware of</a:t>
          </a:r>
          <a:endParaRPr lang="en-GB" sz="1800" dirty="0"/>
        </a:p>
      </dgm:t>
    </dgm:pt>
    <dgm:pt modelId="{4B369617-9E3C-46F0-9B01-FCEB104575CE}" type="parTrans" cxnId="{54328409-FD12-4099-8D11-5E50657B9369}">
      <dgm:prSet/>
      <dgm:spPr/>
      <dgm:t>
        <a:bodyPr/>
        <a:lstStyle/>
        <a:p>
          <a:endParaRPr lang="en-GB"/>
        </a:p>
      </dgm:t>
    </dgm:pt>
    <dgm:pt modelId="{38F87376-63AA-4772-8949-38B58B41146F}" type="sibTrans" cxnId="{54328409-FD12-4099-8D11-5E50657B9369}">
      <dgm:prSet/>
      <dgm:spPr/>
      <dgm:t>
        <a:bodyPr/>
        <a:lstStyle/>
        <a:p>
          <a:endParaRPr lang="en-GB"/>
        </a:p>
      </dgm:t>
    </dgm:pt>
    <dgm:pt modelId="{4A07C646-A4D8-47DD-ADFB-C322623D40A5}">
      <dgm:prSet custT="1"/>
      <dgm:spPr/>
      <dgm:t>
        <a:bodyPr/>
        <a:lstStyle/>
        <a:p>
          <a:pPr rtl="0"/>
          <a:r>
            <a:rPr lang="en-GB" sz="1500" b="0" dirty="0" smtClean="0"/>
            <a:t>Data Protection Act </a:t>
          </a:r>
          <a:r>
            <a:rPr lang="en-GB" sz="1600" b="0" dirty="0" smtClean="0"/>
            <a:t>1998</a:t>
          </a:r>
          <a:endParaRPr lang="en-GB" sz="1600" b="0" dirty="0"/>
        </a:p>
      </dgm:t>
    </dgm:pt>
    <dgm:pt modelId="{71979FB9-1E01-40AA-8145-052FE7452C95}" type="parTrans" cxnId="{A47E4444-0376-4A3A-AEB1-346A6F24AEAF}">
      <dgm:prSet/>
      <dgm:spPr/>
      <dgm:t>
        <a:bodyPr/>
        <a:lstStyle/>
        <a:p>
          <a:endParaRPr lang="en-GB"/>
        </a:p>
      </dgm:t>
    </dgm:pt>
    <dgm:pt modelId="{835D56D2-E845-43E7-9391-D613A552454B}" type="sibTrans" cxnId="{A47E4444-0376-4A3A-AEB1-346A6F24AEAF}">
      <dgm:prSet/>
      <dgm:spPr/>
      <dgm:t>
        <a:bodyPr/>
        <a:lstStyle/>
        <a:p>
          <a:endParaRPr lang="en-GB"/>
        </a:p>
      </dgm:t>
    </dgm:pt>
    <dgm:pt modelId="{D238D3A2-AF1D-40E2-9162-B7560C8F0723}">
      <dgm:prSet custT="1"/>
      <dgm:spPr/>
      <dgm:t>
        <a:bodyPr/>
        <a:lstStyle/>
        <a:p>
          <a:pPr rtl="0"/>
          <a:r>
            <a:rPr lang="en-GB" sz="1500" b="0" dirty="0" smtClean="0"/>
            <a:t>Human Tissue Act 2004</a:t>
          </a:r>
          <a:endParaRPr lang="en-GB" sz="1500" b="0" dirty="0"/>
        </a:p>
      </dgm:t>
    </dgm:pt>
    <dgm:pt modelId="{A5A93E84-555F-43F4-A42D-C14D075CBCAB}" type="parTrans" cxnId="{6B1F72E6-685B-4EBA-8540-A30A3B61BAD9}">
      <dgm:prSet/>
      <dgm:spPr/>
      <dgm:t>
        <a:bodyPr/>
        <a:lstStyle/>
        <a:p>
          <a:endParaRPr lang="en-GB"/>
        </a:p>
      </dgm:t>
    </dgm:pt>
    <dgm:pt modelId="{8EDCB19D-67ED-4E55-A8E9-E67FB2502638}" type="sibTrans" cxnId="{6B1F72E6-685B-4EBA-8540-A30A3B61BAD9}">
      <dgm:prSet/>
      <dgm:spPr/>
      <dgm:t>
        <a:bodyPr/>
        <a:lstStyle/>
        <a:p>
          <a:endParaRPr lang="en-GB"/>
        </a:p>
      </dgm:t>
    </dgm:pt>
    <dgm:pt modelId="{DCAC8F5F-66AB-4E78-888F-D7FBA10B62AC}">
      <dgm:prSet custT="1"/>
      <dgm:spPr/>
      <dgm:t>
        <a:bodyPr anchor="ctr"/>
        <a:lstStyle/>
        <a:p>
          <a:pPr algn="ctr" rtl="0"/>
          <a:r>
            <a:rPr lang="en-GB" sz="1500" b="0" dirty="0" smtClean="0"/>
            <a:t>Local Trust Policies</a:t>
          </a:r>
          <a:endParaRPr lang="en-GB" sz="1500" b="0" dirty="0"/>
        </a:p>
      </dgm:t>
    </dgm:pt>
    <dgm:pt modelId="{83091246-F5F4-4ED6-BA3E-8E70E19CC32A}" type="parTrans" cxnId="{4D36DD20-7997-4B97-AA5D-D78350BF391B}">
      <dgm:prSet/>
      <dgm:spPr/>
      <dgm:t>
        <a:bodyPr/>
        <a:lstStyle/>
        <a:p>
          <a:endParaRPr lang="en-GB"/>
        </a:p>
      </dgm:t>
    </dgm:pt>
    <dgm:pt modelId="{D0FA35DD-AC54-400C-A2E9-22255ADBB358}" type="sibTrans" cxnId="{4D36DD20-7997-4B97-AA5D-D78350BF391B}">
      <dgm:prSet/>
      <dgm:spPr/>
      <dgm:t>
        <a:bodyPr/>
        <a:lstStyle/>
        <a:p>
          <a:endParaRPr lang="en-GB"/>
        </a:p>
      </dgm:t>
    </dgm:pt>
    <dgm:pt modelId="{1FD8F5BF-66B6-466B-96DA-314786B0CA8B}">
      <dgm:prSet custT="1"/>
      <dgm:spPr/>
      <dgm:t>
        <a:bodyPr anchor="ctr"/>
        <a:lstStyle/>
        <a:p>
          <a:pPr algn="ctr" rtl="0"/>
          <a:endParaRPr lang="en-GB" sz="1300" b="0" dirty="0" smtClean="0"/>
        </a:p>
        <a:p>
          <a:pPr algn="ctr" rtl="0"/>
          <a:r>
            <a:rPr lang="en-GB" sz="1200" b="0" dirty="0" smtClean="0"/>
            <a:t>Professional codes of conduct</a:t>
          </a:r>
        </a:p>
        <a:p>
          <a:pPr algn="ctr" rtl="0"/>
          <a:endParaRPr lang="en-GB" sz="1300" dirty="0"/>
        </a:p>
      </dgm:t>
    </dgm:pt>
    <dgm:pt modelId="{9EBF4A4A-36BF-4D2A-92AF-D701E2E2AD68}" type="parTrans" cxnId="{F23E6F10-B808-43FF-A1D7-5AAD8A160AFE}">
      <dgm:prSet/>
      <dgm:spPr/>
      <dgm:t>
        <a:bodyPr/>
        <a:lstStyle/>
        <a:p>
          <a:endParaRPr lang="en-GB"/>
        </a:p>
      </dgm:t>
    </dgm:pt>
    <dgm:pt modelId="{9B8DC0F4-CE7B-466D-8E3C-7B20629FBFCB}" type="sibTrans" cxnId="{F23E6F10-B808-43FF-A1D7-5AAD8A160AFE}">
      <dgm:prSet/>
      <dgm:spPr/>
      <dgm:t>
        <a:bodyPr/>
        <a:lstStyle/>
        <a:p>
          <a:endParaRPr lang="en-GB"/>
        </a:p>
      </dgm:t>
    </dgm:pt>
    <dgm:pt modelId="{F114024C-B764-4CF1-850F-1BE02B1A9DC6}">
      <dgm:prSet custRadScaleRad="92811" custRadScaleInc="-388"/>
      <dgm:spPr/>
      <dgm:t>
        <a:bodyPr/>
        <a:lstStyle/>
        <a:p>
          <a:endParaRPr lang="en-GB"/>
        </a:p>
      </dgm:t>
    </dgm:pt>
    <dgm:pt modelId="{A6434666-BA7B-4585-9F19-8A6BF7CB5E41}" type="parTrans" cxnId="{34599AB6-0BEE-4EB5-9414-CE50A34DD137}">
      <dgm:prSet/>
      <dgm:spPr/>
      <dgm:t>
        <a:bodyPr/>
        <a:lstStyle/>
        <a:p>
          <a:endParaRPr lang="en-GB"/>
        </a:p>
      </dgm:t>
    </dgm:pt>
    <dgm:pt modelId="{1D6F2112-9C2F-41F1-B572-10BC489E2046}" type="sibTrans" cxnId="{34599AB6-0BEE-4EB5-9414-CE50A34DD137}">
      <dgm:prSet/>
      <dgm:spPr/>
      <dgm:t>
        <a:bodyPr/>
        <a:lstStyle/>
        <a:p>
          <a:endParaRPr lang="en-GB"/>
        </a:p>
      </dgm:t>
    </dgm:pt>
    <dgm:pt modelId="{C3C124DB-3B70-4659-853E-7DD17BEAA330}">
      <dgm:prSet/>
      <dgm:spPr/>
      <dgm:t>
        <a:bodyPr/>
        <a:lstStyle/>
        <a:p>
          <a:r>
            <a:rPr lang="en-GB" dirty="0" smtClean="0"/>
            <a:t>General Data Protection Regulation Act 2018</a:t>
          </a:r>
          <a:endParaRPr lang="en-GB" dirty="0"/>
        </a:p>
      </dgm:t>
    </dgm:pt>
    <dgm:pt modelId="{E42B5B08-EF45-4CD5-9A69-9731461BF30C}" type="parTrans" cxnId="{B0C954BE-048D-4AA1-A9C7-0491D180E8FB}">
      <dgm:prSet/>
      <dgm:spPr/>
      <dgm:t>
        <a:bodyPr/>
        <a:lstStyle/>
        <a:p>
          <a:endParaRPr lang="en-GB"/>
        </a:p>
      </dgm:t>
    </dgm:pt>
    <dgm:pt modelId="{3C062E90-0FCC-4082-B720-02FD857846E7}" type="sibTrans" cxnId="{B0C954BE-048D-4AA1-A9C7-0491D180E8FB}">
      <dgm:prSet/>
      <dgm:spPr/>
      <dgm:t>
        <a:bodyPr/>
        <a:lstStyle/>
        <a:p>
          <a:endParaRPr lang="en-GB"/>
        </a:p>
      </dgm:t>
    </dgm:pt>
    <dgm:pt modelId="{786EC93F-62E5-44E3-A6E2-33653BEA9033}">
      <dgm:prSet custT="1"/>
      <dgm:spPr/>
      <dgm:t>
        <a:bodyPr/>
        <a:lstStyle/>
        <a:p>
          <a:r>
            <a:rPr lang="en-GB" sz="1500" dirty="0" smtClean="0"/>
            <a:t>Mental Capacity Act 2005</a:t>
          </a:r>
          <a:endParaRPr lang="en-GB" sz="1500" dirty="0"/>
        </a:p>
      </dgm:t>
    </dgm:pt>
    <dgm:pt modelId="{3EAC79E1-0C51-4054-A44D-9FFD2E88126F}" type="parTrans" cxnId="{208941EB-D71D-4791-AE9C-28750463DDFD}">
      <dgm:prSet/>
      <dgm:spPr/>
      <dgm:t>
        <a:bodyPr/>
        <a:lstStyle/>
        <a:p>
          <a:endParaRPr lang="en-GB"/>
        </a:p>
      </dgm:t>
    </dgm:pt>
    <dgm:pt modelId="{EF64B724-0458-40FF-AAF1-DB0D37E74DF3}" type="sibTrans" cxnId="{208941EB-D71D-4791-AE9C-28750463DDFD}">
      <dgm:prSet/>
      <dgm:spPr/>
      <dgm:t>
        <a:bodyPr/>
        <a:lstStyle/>
        <a:p>
          <a:endParaRPr lang="en-GB"/>
        </a:p>
      </dgm:t>
    </dgm:pt>
    <dgm:pt modelId="{6DECA5FD-4591-4870-8C98-169AD881EC3B}" type="pres">
      <dgm:prSet presAssocID="{2210CC2B-B2FF-419A-984F-80B8E4AF4008}" presName="composite" presStyleCnt="0">
        <dgm:presLayoutVars>
          <dgm:chMax val="1"/>
          <dgm:dir/>
          <dgm:resizeHandles val="exact"/>
        </dgm:presLayoutVars>
      </dgm:prSet>
      <dgm:spPr/>
      <dgm:t>
        <a:bodyPr/>
        <a:lstStyle/>
        <a:p>
          <a:endParaRPr lang="en-GB"/>
        </a:p>
      </dgm:t>
    </dgm:pt>
    <dgm:pt modelId="{0042D087-0A3C-4B05-9A2F-83AF30D9A118}" type="pres">
      <dgm:prSet presAssocID="{2210CC2B-B2FF-419A-984F-80B8E4AF4008}" presName="radial" presStyleCnt="0">
        <dgm:presLayoutVars>
          <dgm:animLvl val="ctr"/>
        </dgm:presLayoutVars>
      </dgm:prSet>
      <dgm:spPr/>
    </dgm:pt>
    <dgm:pt modelId="{3F78ACE6-DF4B-4323-9696-B044AEEEE265}" type="pres">
      <dgm:prSet presAssocID="{A6F0E28A-1877-44A1-9DBA-6F084B316790}" presName="centerShape" presStyleLbl="vennNode1" presStyleIdx="0" presStyleCnt="7" custScaleX="90294" custScaleY="90141"/>
      <dgm:spPr/>
      <dgm:t>
        <a:bodyPr/>
        <a:lstStyle/>
        <a:p>
          <a:endParaRPr lang="en-GB"/>
        </a:p>
      </dgm:t>
    </dgm:pt>
    <dgm:pt modelId="{47230660-48E3-463A-9AC1-2EE92A7E6E10}" type="pres">
      <dgm:prSet presAssocID="{4A07C646-A4D8-47DD-ADFB-C322623D40A5}" presName="node" presStyleLbl="vennNode1" presStyleIdx="1" presStyleCnt="7" custRadScaleRad="92338" custRadScaleInc="-184">
        <dgm:presLayoutVars>
          <dgm:bulletEnabled val="1"/>
        </dgm:presLayoutVars>
      </dgm:prSet>
      <dgm:spPr/>
      <dgm:t>
        <a:bodyPr/>
        <a:lstStyle/>
        <a:p>
          <a:endParaRPr lang="en-GB"/>
        </a:p>
      </dgm:t>
    </dgm:pt>
    <dgm:pt modelId="{7882B2BD-941D-49EE-B451-BCDA8C24D427}" type="pres">
      <dgm:prSet presAssocID="{D238D3A2-AF1D-40E2-9162-B7560C8F0723}" presName="node" presStyleLbl="vennNode1" presStyleIdx="2" presStyleCnt="7" custScaleX="99575" custScaleY="94375" custRadScaleRad="92218" custRadScaleInc="184">
        <dgm:presLayoutVars>
          <dgm:bulletEnabled val="1"/>
        </dgm:presLayoutVars>
      </dgm:prSet>
      <dgm:spPr/>
      <dgm:t>
        <a:bodyPr/>
        <a:lstStyle/>
        <a:p>
          <a:endParaRPr lang="en-GB"/>
        </a:p>
      </dgm:t>
    </dgm:pt>
    <dgm:pt modelId="{39353C64-53BE-44AB-8A38-7DCC148CDA9D}" type="pres">
      <dgm:prSet presAssocID="{786EC93F-62E5-44E3-A6E2-33653BEA9033}" presName="node" presStyleLbl="vennNode1" presStyleIdx="3" presStyleCnt="7">
        <dgm:presLayoutVars>
          <dgm:bulletEnabled val="1"/>
        </dgm:presLayoutVars>
      </dgm:prSet>
      <dgm:spPr/>
      <dgm:t>
        <a:bodyPr/>
        <a:lstStyle/>
        <a:p>
          <a:endParaRPr lang="en-GB"/>
        </a:p>
      </dgm:t>
    </dgm:pt>
    <dgm:pt modelId="{F481BC2C-1CEF-4054-832F-EBDB97488669}" type="pres">
      <dgm:prSet presAssocID="{C3C124DB-3B70-4659-853E-7DD17BEAA330}" presName="node" presStyleLbl="vennNode1" presStyleIdx="4" presStyleCnt="7">
        <dgm:presLayoutVars>
          <dgm:bulletEnabled val="1"/>
        </dgm:presLayoutVars>
      </dgm:prSet>
      <dgm:spPr/>
      <dgm:t>
        <a:bodyPr/>
        <a:lstStyle/>
        <a:p>
          <a:endParaRPr lang="en-GB"/>
        </a:p>
      </dgm:t>
    </dgm:pt>
    <dgm:pt modelId="{95646D6B-2837-4EFC-8A2F-60FA5250244C}" type="pres">
      <dgm:prSet presAssocID="{DCAC8F5F-66AB-4E78-888F-D7FBA10B62AC}" presName="node" presStyleLbl="vennNode1" presStyleIdx="5" presStyleCnt="7" custRadScaleRad="93120" custRadScaleInc="569">
        <dgm:presLayoutVars>
          <dgm:bulletEnabled val="1"/>
        </dgm:presLayoutVars>
      </dgm:prSet>
      <dgm:spPr/>
      <dgm:t>
        <a:bodyPr/>
        <a:lstStyle/>
        <a:p>
          <a:endParaRPr lang="en-GB"/>
        </a:p>
      </dgm:t>
    </dgm:pt>
    <dgm:pt modelId="{0032B3D4-6582-438A-873C-68E04721AB38}" type="pres">
      <dgm:prSet presAssocID="{1FD8F5BF-66B6-466B-96DA-314786B0CA8B}" presName="node" presStyleLbl="vennNode1" presStyleIdx="6" presStyleCnt="7" custScaleX="100614" custRadScaleRad="99270" custRadScaleInc="-1540">
        <dgm:presLayoutVars>
          <dgm:bulletEnabled val="1"/>
        </dgm:presLayoutVars>
      </dgm:prSet>
      <dgm:spPr/>
      <dgm:t>
        <a:bodyPr/>
        <a:lstStyle/>
        <a:p>
          <a:endParaRPr lang="en-GB"/>
        </a:p>
      </dgm:t>
    </dgm:pt>
  </dgm:ptLst>
  <dgm:cxnLst>
    <dgm:cxn modelId="{6B1F72E6-685B-4EBA-8540-A30A3B61BAD9}" srcId="{A6F0E28A-1877-44A1-9DBA-6F084B316790}" destId="{D238D3A2-AF1D-40E2-9162-B7560C8F0723}" srcOrd="1" destOrd="0" parTransId="{A5A93E84-555F-43F4-A42D-C14D075CBCAB}" sibTransId="{8EDCB19D-67ED-4E55-A8E9-E67FB2502638}"/>
    <dgm:cxn modelId="{B8ED4743-8F48-4E2D-81B9-F878C2FC4CC4}" type="presOf" srcId="{A6F0E28A-1877-44A1-9DBA-6F084B316790}" destId="{3F78ACE6-DF4B-4323-9696-B044AEEEE265}" srcOrd="0" destOrd="0" presId="urn:microsoft.com/office/officeart/2005/8/layout/radial3"/>
    <dgm:cxn modelId="{54328409-FD12-4099-8D11-5E50657B9369}" srcId="{2210CC2B-B2FF-419A-984F-80B8E4AF4008}" destId="{A6F0E28A-1877-44A1-9DBA-6F084B316790}" srcOrd="0" destOrd="0" parTransId="{4B369617-9E3C-46F0-9B01-FCEB104575CE}" sibTransId="{38F87376-63AA-4772-8949-38B58B41146F}"/>
    <dgm:cxn modelId="{4D36DD20-7997-4B97-AA5D-D78350BF391B}" srcId="{A6F0E28A-1877-44A1-9DBA-6F084B316790}" destId="{DCAC8F5F-66AB-4E78-888F-D7FBA10B62AC}" srcOrd="4" destOrd="0" parTransId="{83091246-F5F4-4ED6-BA3E-8E70E19CC32A}" sibTransId="{D0FA35DD-AC54-400C-A2E9-22255ADBB358}"/>
    <dgm:cxn modelId="{208941EB-D71D-4791-AE9C-28750463DDFD}" srcId="{A6F0E28A-1877-44A1-9DBA-6F084B316790}" destId="{786EC93F-62E5-44E3-A6E2-33653BEA9033}" srcOrd="2" destOrd="0" parTransId="{3EAC79E1-0C51-4054-A44D-9FFD2E88126F}" sibTransId="{EF64B724-0458-40FF-AAF1-DB0D37E74DF3}"/>
    <dgm:cxn modelId="{8338CA7C-6C49-4CA1-B9F8-96607241C9B7}" type="presOf" srcId="{2210CC2B-B2FF-419A-984F-80B8E4AF4008}" destId="{6DECA5FD-4591-4870-8C98-169AD881EC3B}" srcOrd="0" destOrd="0" presId="urn:microsoft.com/office/officeart/2005/8/layout/radial3"/>
    <dgm:cxn modelId="{308297B6-B7FA-44E0-8961-C3B90AF1B9EE}" type="presOf" srcId="{D238D3A2-AF1D-40E2-9162-B7560C8F0723}" destId="{7882B2BD-941D-49EE-B451-BCDA8C24D427}" srcOrd="0" destOrd="0" presId="urn:microsoft.com/office/officeart/2005/8/layout/radial3"/>
    <dgm:cxn modelId="{B0C954BE-048D-4AA1-A9C7-0491D180E8FB}" srcId="{A6F0E28A-1877-44A1-9DBA-6F084B316790}" destId="{C3C124DB-3B70-4659-853E-7DD17BEAA330}" srcOrd="3" destOrd="0" parTransId="{E42B5B08-EF45-4CD5-9A69-9731461BF30C}" sibTransId="{3C062E90-0FCC-4082-B720-02FD857846E7}"/>
    <dgm:cxn modelId="{A47E4444-0376-4A3A-AEB1-346A6F24AEAF}" srcId="{A6F0E28A-1877-44A1-9DBA-6F084B316790}" destId="{4A07C646-A4D8-47DD-ADFB-C322623D40A5}" srcOrd="0" destOrd="0" parTransId="{71979FB9-1E01-40AA-8145-052FE7452C95}" sibTransId="{835D56D2-E845-43E7-9391-D613A552454B}"/>
    <dgm:cxn modelId="{34599AB6-0BEE-4EB5-9414-CE50A34DD137}" srcId="{2210CC2B-B2FF-419A-984F-80B8E4AF4008}" destId="{F114024C-B764-4CF1-850F-1BE02B1A9DC6}" srcOrd="1" destOrd="0" parTransId="{A6434666-BA7B-4585-9F19-8A6BF7CB5E41}" sibTransId="{1D6F2112-9C2F-41F1-B572-10BC489E2046}"/>
    <dgm:cxn modelId="{04B64C5A-5DEC-4471-A906-03353CBCCEF8}" type="presOf" srcId="{C3C124DB-3B70-4659-853E-7DD17BEAA330}" destId="{F481BC2C-1CEF-4054-832F-EBDB97488669}" srcOrd="0" destOrd="0" presId="urn:microsoft.com/office/officeart/2005/8/layout/radial3"/>
    <dgm:cxn modelId="{95062A28-318D-4590-B95E-0DEBBCB5589D}" type="presOf" srcId="{1FD8F5BF-66B6-466B-96DA-314786B0CA8B}" destId="{0032B3D4-6582-438A-873C-68E04721AB38}" srcOrd="0" destOrd="0" presId="urn:microsoft.com/office/officeart/2005/8/layout/radial3"/>
    <dgm:cxn modelId="{6DCA4E53-631F-4AA0-958A-287DF0F62423}" type="presOf" srcId="{786EC93F-62E5-44E3-A6E2-33653BEA9033}" destId="{39353C64-53BE-44AB-8A38-7DCC148CDA9D}" srcOrd="0" destOrd="0" presId="urn:microsoft.com/office/officeart/2005/8/layout/radial3"/>
    <dgm:cxn modelId="{F23E6F10-B808-43FF-A1D7-5AAD8A160AFE}" srcId="{A6F0E28A-1877-44A1-9DBA-6F084B316790}" destId="{1FD8F5BF-66B6-466B-96DA-314786B0CA8B}" srcOrd="5" destOrd="0" parTransId="{9EBF4A4A-36BF-4D2A-92AF-D701E2E2AD68}" sibTransId="{9B8DC0F4-CE7B-466D-8E3C-7B20629FBFCB}"/>
    <dgm:cxn modelId="{5F56419D-A1B9-4D3D-9DC8-147C4A723C6B}" type="presOf" srcId="{DCAC8F5F-66AB-4E78-888F-D7FBA10B62AC}" destId="{95646D6B-2837-4EFC-8A2F-60FA5250244C}" srcOrd="0" destOrd="0" presId="urn:microsoft.com/office/officeart/2005/8/layout/radial3"/>
    <dgm:cxn modelId="{44593BDB-3897-44F4-BC02-7C3BF600302D}" type="presOf" srcId="{4A07C646-A4D8-47DD-ADFB-C322623D40A5}" destId="{47230660-48E3-463A-9AC1-2EE92A7E6E10}" srcOrd="0" destOrd="0" presId="urn:microsoft.com/office/officeart/2005/8/layout/radial3"/>
    <dgm:cxn modelId="{542BBCCA-7F8B-4006-9E67-6EB98030E970}" type="presParOf" srcId="{6DECA5FD-4591-4870-8C98-169AD881EC3B}" destId="{0042D087-0A3C-4B05-9A2F-83AF30D9A118}" srcOrd="0" destOrd="0" presId="urn:microsoft.com/office/officeart/2005/8/layout/radial3"/>
    <dgm:cxn modelId="{8182C441-C064-4DCA-9618-54724BAC4485}" type="presParOf" srcId="{0042D087-0A3C-4B05-9A2F-83AF30D9A118}" destId="{3F78ACE6-DF4B-4323-9696-B044AEEEE265}" srcOrd="0" destOrd="0" presId="urn:microsoft.com/office/officeart/2005/8/layout/radial3"/>
    <dgm:cxn modelId="{16F6CFF1-ED76-4ECC-A619-A44AC13391E7}" type="presParOf" srcId="{0042D087-0A3C-4B05-9A2F-83AF30D9A118}" destId="{47230660-48E3-463A-9AC1-2EE92A7E6E10}" srcOrd="1" destOrd="0" presId="urn:microsoft.com/office/officeart/2005/8/layout/radial3"/>
    <dgm:cxn modelId="{AAAEAAC2-CDD7-4A6C-ACCB-85CEF8F758D3}" type="presParOf" srcId="{0042D087-0A3C-4B05-9A2F-83AF30D9A118}" destId="{7882B2BD-941D-49EE-B451-BCDA8C24D427}" srcOrd="2" destOrd="0" presId="urn:microsoft.com/office/officeart/2005/8/layout/radial3"/>
    <dgm:cxn modelId="{A41E38BA-09F8-40D5-886A-C55EE9ED5EDB}" type="presParOf" srcId="{0042D087-0A3C-4B05-9A2F-83AF30D9A118}" destId="{39353C64-53BE-44AB-8A38-7DCC148CDA9D}" srcOrd="3" destOrd="0" presId="urn:microsoft.com/office/officeart/2005/8/layout/radial3"/>
    <dgm:cxn modelId="{E26F0378-DFC5-4A49-9BC0-F0522C6B15AE}" type="presParOf" srcId="{0042D087-0A3C-4B05-9A2F-83AF30D9A118}" destId="{F481BC2C-1CEF-4054-832F-EBDB97488669}" srcOrd="4" destOrd="0" presId="urn:microsoft.com/office/officeart/2005/8/layout/radial3"/>
    <dgm:cxn modelId="{6FAAAD6A-621D-41A6-9299-903D3028763D}" type="presParOf" srcId="{0042D087-0A3C-4B05-9A2F-83AF30D9A118}" destId="{95646D6B-2837-4EFC-8A2F-60FA5250244C}" srcOrd="5" destOrd="0" presId="urn:microsoft.com/office/officeart/2005/8/layout/radial3"/>
    <dgm:cxn modelId="{D2EA089A-CFFA-4B38-8DDB-31FCB156A6F5}" type="presParOf" srcId="{0042D087-0A3C-4B05-9A2F-83AF30D9A118}" destId="{0032B3D4-6582-438A-873C-68E04721AB38}"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B837DD-7DA7-46ED-9950-D4E0990C8B94}" type="doc">
      <dgm:prSet loTypeId="urn:microsoft.com/office/officeart/2005/8/layout/hProcess9" loCatId="process" qsTypeId="urn:microsoft.com/office/officeart/2005/8/quickstyle/3d2" qsCatId="3D" csTypeId="urn:microsoft.com/office/officeart/2005/8/colors/accent0_2" csCatId="mainScheme" phldr="1"/>
      <dgm:spPr/>
    </dgm:pt>
    <dgm:pt modelId="{A90B62F1-5AED-4046-BED6-BA2621FFD6E1}">
      <dgm:prSet phldrT="[Text]" custT="1"/>
      <dgm:spPr/>
      <dgm:t>
        <a:bodyPr/>
        <a:lstStyle/>
        <a:p>
          <a:r>
            <a:rPr lang="en-GB" sz="2000" dirty="0" smtClean="0">
              <a:solidFill>
                <a:schemeClr val="tx1"/>
              </a:solidFill>
            </a:rPr>
            <a:t>Introduce study idea</a:t>
          </a:r>
        </a:p>
      </dgm:t>
    </dgm:pt>
    <dgm:pt modelId="{405A73B3-A659-4ACE-8DBE-9A8BDD5B327E}" type="parTrans" cxnId="{CEAD8B05-08D7-4ECD-B8D0-ADEB98FF4B68}">
      <dgm:prSet/>
      <dgm:spPr/>
      <dgm:t>
        <a:bodyPr/>
        <a:lstStyle/>
        <a:p>
          <a:endParaRPr lang="en-GB"/>
        </a:p>
      </dgm:t>
    </dgm:pt>
    <dgm:pt modelId="{84D97F35-1C54-4C33-BD40-42F16C11028F}" type="sibTrans" cxnId="{CEAD8B05-08D7-4ECD-B8D0-ADEB98FF4B68}">
      <dgm:prSet/>
      <dgm:spPr/>
      <dgm:t>
        <a:bodyPr/>
        <a:lstStyle/>
        <a:p>
          <a:endParaRPr lang="en-GB"/>
        </a:p>
      </dgm:t>
    </dgm:pt>
    <dgm:pt modelId="{456EC7FF-089F-4585-A9B6-47C8B48ABEFD}">
      <dgm:prSet phldrT="[Text]" custT="1"/>
      <dgm:spPr/>
      <dgm:t>
        <a:bodyPr/>
        <a:lstStyle/>
        <a:p>
          <a:r>
            <a:rPr lang="en-GB" sz="2000" dirty="0" smtClean="0">
              <a:solidFill>
                <a:schemeClr val="tx1"/>
              </a:solidFill>
            </a:rPr>
            <a:t>Provide written and verbal information</a:t>
          </a:r>
          <a:endParaRPr lang="en-GB" sz="2000" dirty="0">
            <a:solidFill>
              <a:schemeClr val="tx1"/>
            </a:solidFill>
          </a:endParaRPr>
        </a:p>
      </dgm:t>
    </dgm:pt>
    <dgm:pt modelId="{8207DADE-AEB0-4DAB-816E-1F900C2BFDED}" type="parTrans" cxnId="{1082C96E-18D0-4B2C-99F7-8B4F1EE1C872}">
      <dgm:prSet/>
      <dgm:spPr/>
      <dgm:t>
        <a:bodyPr/>
        <a:lstStyle/>
        <a:p>
          <a:endParaRPr lang="en-GB"/>
        </a:p>
      </dgm:t>
    </dgm:pt>
    <dgm:pt modelId="{1813CA65-1CB7-4F5C-8680-DD533890B867}" type="sibTrans" cxnId="{1082C96E-18D0-4B2C-99F7-8B4F1EE1C872}">
      <dgm:prSet/>
      <dgm:spPr/>
      <dgm:t>
        <a:bodyPr/>
        <a:lstStyle/>
        <a:p>
          <a:endParaRPr lang="en-GB"/>
        </a:p>
      </dgm:t>
    </dgm:pt>
    <dgm:pt modelId="{35AFBA1D-E94B-4CB6-BFA3-A3E835A530FF}">
      <dgm:prSet phldrT="[Text]" custT="1"/>
      <dgm:spPr/>
      <dgm:t>
        <a:bodyPr/>
        <a:lstStyle/>
        <a:p>
          <a:r>
            <a:rPr lang="en-GB" sz="2000" dirty="0" smtClean="0">
              <a:solidFill>
                <a:schemeClr val="tx1"/>
              </a:solidFill>
            </a:rPr>
            <a:t>Time to consider study and answer questions</a:t>
          </a:r>
          <a:endParaRPr lang="en-GB" sz="2000" dirty="0">
            <a:solidFill>
              <a:schemeClr val="tx1"/>
            </a:solidFill>
          </a:endParaRPr>
        </a:p>
      </dgm:t>
    </dgm:pt>
    <dgm:pt modelId="{B4D4EEB6-FE00-4C87-8F6D-58CCD8415A2B}" type="parTrans" cxnId="{4DB3E369-D4B3-4F11-AB03-4060F55ECDF7}">
      <dgm:prSet/>
      <dgm:spPr/>
      <dgm:t>
        <a:bodyPr/>
        <a:lstStyle/>
        <a:p>
          <a:endParaRPr lang="en-GB"/>
        </a:p>
      </dgm:t>
    </dgm:pt>
    <dgm:pt modelId="{9245A771-5485-4CF4-894C-43BEEFA38847}" type="sibTrans" cxnId="{4DB3E369-D4B3-4F11-AB03-4060F55ECDF7}">
      <dgm:prSet/>
      <dgm:spPr/>
      <dgm:t>
        <a:bodyPr/>
        <a:lstStyle/>
        <a:p>
          <a:endParaRPr lang="en-GB"/>
        </a:p>
      </dgm:t>
    </dgm:pt>
    <dgm:pt modelId="{FDC82A7F-5AE7-4462-81AB-ACCE82D37192}">
      <dgm:prSet phldrT="[Text]" custT="1"/>
      <dgm:spPr/>
      <dgm:t>
        <a:bodyPr/>
        <a:lstStyle/>
        <a:p>
          <a:r>
            <a:rPr lang="en-GB" sz="2000" dirty="0" smtClean="0">
              <a:solidFill>
                <a:schemeClr val="tx1"/>
              </a:solidFill>
            </a:rPr>
            <a:t>Agreement to proceed by signed and dated consent form</a:t>
          </a:r>
          <a:endParaRPr lang="en-GB" sz="2000" dirty="0">
            <a:solidFill>
              <a:schemeClr val="tx1"/>
            </a:solidFill>
          </a:endParaRPr>
        </a:p>
      </dgm:t>
    </dgm:pt>
    <dgm:pt modelId="{8FAEA51E-131C-4CFA-9DA7-CFE1E5ECBBA3}" type="parTrans" cxnId="{9E0A67B5-044F-4AD2-9029-01F79EFFD60F}">
      <dgm:prSet/>
      <dgm:spPr/>
      <dgm:t>
        <a:bodyPr/>
        <a:lstStyle/>
        <a:p>
          <a:endParaRPr lang="en-GB"/>
        </a:p>
      </dgm:t>
    </dgm:pt>
    <dgm:pt modelId="{22F5DF92-0CCA-4E97-9CE8-4CCFFE293F3B}" type="sibTrans" cxnId="{9E0A67B5-044F-4AD2-9029-01F79EFFD60F}">
      <dgm:prSet/>
      <dgm:spPr/>
      <dgm:t>
        <a:bodyPr/>
        <a:lstStyle/>
        <a:p>
          <a:endParaRPr lang="en-GB"/>
        </a:p>
      </dgm:t>
    </dgm:pt>
    <dgm:pt modelId="{548F6DF6-E792-40D2-BAA8-BC1045B3BCC2}" type="pres">
      <dgm:prSet presAssocID="{4FB837DD-7DA7-46ED-9950-D4E0990C8B94}" presName="CompostProcess" presStyleCnt="0">
        <dgm:presLayoutVars>
          <dgm:dir/>
          <dgm:resizeHandles val="exact"/>
        </dgm:presLayoutVars>
      </dgm:prSet>
      <dgm:spPr/>
    </dgm:pt>
    <dgm:pt modelId="{E5F87424-7C7F-40FE-B1BF-C20E00166E92}" type="pres">
      <dgm:prSet presAssocID="{4FB837DD-7DA7-46ED-9950-D4E0990C8B94}" presName="arrow" presStyleLbl="bgShp" presStyleIdx="0" presStyleCnt="1" custLinFactNeighborX="-1675" custLinFactNeighborY="-55244"/>
      <dgm:spPr/>
      <dgm:t>
        <a:bodyPr/>
        <a:lstStyle/>
        <a:p>
          <a:endParaRPr lang="en-GB"/>
        </a:p>
      </dgm:t>
    </dgm:pt>
    <dgm:pt modelId="{A2DACDD9-B9B1-42B0-B1B7-BBE2DE40227D}" type="pres">
      <dgm:prSet presAssocID="{4FB837DD-7DA7-46ED-9950-D4E0990C8B94}" presName="linearProcess" presStyleCnt="0"/>
      <dgm:spPr/>
    </dgm:pt>
    <dgm:pt modelId="{C4E5022D-0B08-4845-9369-C236F480FB1B}" type="pres">
      <dgm:prSet presAssocID="{A90B62F1-5AED-4046-BED6-BA2621FFD6E1}" presName="textNode" presStyleLbl="node1" presStyleIdx="0" presStyleCnt="4">
        <dgm:presLayoutVars>
          <dgm:bulletEnabled val="1"/>
        </dgm:presLayoutVars>
      </dgm:prSet>
      <dgm:spPr/>
      <dgm:t>
        <a:bodyPr/>
        <a:lstStyle/>
        <a:p>
          <a:endParaRPr lang="en-GB"/>
        </a:p>
      </dgm:t>
    </dgm:pt>
    <dgm:pt modelId="{8A6826CB-42BD-4F0A-8C08-097A13B9FF2A}" type="pres">
      <dgm:prSet presAssocID="{84D97F35-1C54-4C33-BD40-42F16C11028F}" presName="sibTrans" presStyleCnt="0"/>
      <dgm:spPr/>
    </dgm:pt>
    <dgm:pt modelId="{68BF33FF-F3FB-4946-97F0-E4BF1A1AD13F}" type="pres">
      <dgm:prSet presAssocID="{456EC7FF-089F-4585-A9B6-47C8B48ABEFD}" presName="textNode" presStyleLbl="node1" presStyleIdx="1" presStyleCnt="4" custLinFactNeighborX="31551" custLinFactNeighborY="-1112">
        <dgm:presLayoutVars>
          <dgm:bulletEnabled val="1"/>
        </dgm:presLayoutVars>
      </dgm:prSet>
      <dgm:spPr/>
      <dgm:t>
        <a:bodyPr/>
        <a:lstStyle/>
        <a:p>
          <a:endParaRPr lang="en-GB"/>
        </a:p>
      </dgm:t>
    </dgm:pt>
    <dgm:pt modelId="{C539BC07-6C7A-48E1-84F1-C9A2C8641139}" type="pres">
      <dgm:prSet presAssocID="{1813CA65-1CB7-4F5C-8680-DD533890B867}" presName="sibTrans" presStyleCnt="0"/>
      <dgm:spPr/>
    </dgm:pt>
    <dgm:pt modelId="{314A734E-A100-44AA-B140-02BFD716E34F}" type="pres">
      <dgm:prSet presAssocID="{35AFBA1D-E94B-4CB6-BFA3-A3E835A530FF}" presName="textNode" presStyleLbl="node1" presStyleIdx="2" presStyleCnt="4">
        <dgm:presLayoutVars>
          <dgm:bulletEnabled val="1"/>
        </dgm:presLayoutVars>
      </dgm:prSet>
      <dgm:spPr/>
      <dgm:t>
        <a:bodyPr/>
        <a:lstStyle/>
        <a:p>
          <a:endParaRPr lang="en-GB"/>
        </a:p>
      </dgm:t>
    </dgm:pt>
    <dgm:pt modelId="{F8E4493F-0B39-4133-968C-BADE07787EA8}" type="pres">
      <dgm:prSet presAssocID="{9245A771-5485-4CF4-894C-43BEEFA38847}" presName="sibTrans" presStyleCnt="0"/>
      <dgm:spPr/>
    </dgm:pt>
    <dgm:pt modelId="{7246091D-4B0B-4F02-A896-533365A6D4A3}" type="pres">
      <dgm:prSet presAssocID="{FDC82A7F-5AE7-4462-81AB-ACCE82D37192}" presName="textNode" presStyleLbl="node1" presStyleIdx="3" presStyleCnt="4">
        <dgm:presLayoutVars>
          <dgm:bulletEnabled val="1"/>
        </dgm:presLayoutVars>
      </dgm:prSet>
      <dgm:spPr/>
      <dgm:t>
        <a:bodyPr/>
        <a:lstStyle/>
        <a:p>
          <a:endParaRPr lang="en-GB"/>
        </a:p>
      </dgm:t>
    </dgm:pt>
  </dgm:ptLst>
  <dgm:cxnLst>
    <dgm:cxn modelId="{4DB3E369-D4B3-4F11-AB03-4060F55ECDF7}" srcId="{4FB837DD-7DA7-46ED-9950-D4E0990C8B94}" destId="{35AFBA1D-E94B-4CB6-BFA3-A3E835A530FF}" srcOrd="2" destOrd="0" parTransId="{B4D4EEB6-FE00-4C87-8F6D-58CCD8415A2B}" sibTransId="{9245A771-5485-4CF4-894C-43BEEFA38847}"/>
    <dgm:cxn modelId="{81542431-17D8-4A96-8A48-F904E7D735DD}" type="presOf" srcId="{456EC7FF-089F-4585-A9B6-47C8B48ABEFD}" destId="{68BF33FF-F3FB-4946-97F0-E4BF1A1AD13F}" srcOrd="0" destOrd="0" presId="urn:microsoft.com/office/officeart/2005/8/layout/hProcess9"/>
    <dgm:cxn modelId="{51C42D0A-23DA-4CD9-A6BA-35989F39BC3B}" type="presOf" srcId="{FDC82A7F-5AE7-4462-81AB-ACCE82D37192}" destId="{7246091D-4B0B-4F02-A896-533365A6D4A3}" srcOrd="0" destOrd="0" presId="urn:microsoft.com/office/officeart/2005/8/layout/hProcess9"/>
    <dgm:cxn modelId="{1082C96E-18D0-4B2C-99F7-8B4F1EE1C872}" srcId="{4FB837DD-7DA7-46ED-9950-D4E0990C8B94}" destId="{456EC7FF-089F-4585-A9B6-47C8B48ABEFD}" srcOrd="1" destOrd="0" parTransId="{8207DADE-AEB0-4DAB-816E-1F900C2BFDED}" sibTransId="{1813CA65-1CB7-4F5C-8680-DD533890B867}"/>
    <dgm:cxn modelId="{C9EAAD85-F3D2-4533-8B1B-A95178945BE1}" type="presOf" srcId="{35AFBA1D-E94B-4CB6-BFA3-A3E835A530FF}" destId="{314A734E-A100-44AA-B140-02BFD716E34F}" srcOrd="0" destOrd="0" presId="urn:microsoft.com/office/officeart/2005/8/layout/hProcess9"/>
    <dgm:cxn modelId="{CEAD8B05-08D7-4ECD-B8D0-ADEB98FF4B68}" srcId="{4FB837DD-7DA7-46ED-9950-D4E0990C8B94}" destId="{A90B62F1-5AED-4046-BED6-BA2621FFD6E1}" srcOrd="0" destOrd="0" parTransId="{405A73B3-A659-4ACE-8DBE-9A8BDD5B327E}" sibTransId="{84D97F35-1C54-4C33-BD40-42F16C11028F}"/>
    <dgm:cxn modelId="{93ED6752-655F-440C-B08E-EBCF397550FD}" type="presOf" srcId="{4FB837DD-7DA7-46ED-9950-D4E0990C8B94}" destId="{548F6DF6-E792-40D2-BAA8-BC1045B3BCC2}" srcOrd="0" destOrd="0" presId="urn:microsoft.com/office/officeart/2005/8/layout/hProcess9"/>
    <dgm:cxn modelId="{9E0A67B5-044F-4AD2-9029-01F79EFFD60F}" srcId="{4FB837DD-7DA7-46ED-9950-D4E0990C8B94}" destId="{FDC82A7F-5AE7-4462-81AB-ACCE82D37192}" srcOrd="3" destOrd="0" parTransId="{8FAEA51E-131C-4CFA-9DA7-CFE1E5ECBBA3}" sibTransId="{22F5DF92-0CCA-4E97-9CE8-4CCFFE293F3B}"/>
    <dgm:cxn modelId="{03228FAC-6BAF-46BB-A4C1-D0D4F8D289D9}" type="presOf" srcId="{A90B62F1-5AED-4046-BED6-BA2621FFD6E1}" destId="{C4E5022D-0B08-4845-9369-C236F480FB1B}" srcOrd="0" destOrd="0" presId="urn:microsoft.com/office/officeart/2005/8/layout/hProcess9"/>
    <dgm:cxn modelId="{4D309A75-2141-4CA2-AEFD-6AE677816E9C}" type="presParOf" srcId="{548F6DF6-E792-40D2-BAA8-BC1045B3BCC2}" destId="{E5F87424-7C7F-40FE-B1BF-C20E00166E92}" srcOrd="0" destOrd="0" presId="urn:microsoft.com/office/officeart/2005/8/layout/hProcess9"/>
    <dgm:cxn modelId="{B408DCDE-D169-4ECC-A7F9-79467A412671}" type="presParOf" srcId="{548F6DF6-E792-40D2-BAA8-BC1045B3BCC2}" destId="{A2DACDD9-B9B1-42B0-B1B7-BBE2DE40227D}" srcOrd="1" destOrd="0" presId="urn:microsoft.com/office/officeart/2005/8/layout/hProcess9"/>
    <dgm:cxn modelId="{C0C48996-E076-4A46-9F68-AAF36BE8EAD2}" type="presParOf" srcId="{A2DACDD9-B9B1-42B0-B1B7-BBE2DE40227D}" destId="{C4E5022D-0B08-4845-9369-C236F480FB1B}" srcOrd="0" destOrd="0" presId="urn:microsoft.com/office/officeart/2005/8/layout/hProcess9"/>
    <dgm:cxn modelId="{113499B4-729E-479F-A69E-E494AF2A9D22}" type="presParOf" srcId="{A2DACDD9-B9B1-42B0-B1B7-BBE2DE40227D}" destId="{8A6826CB-42BD-4F0A-8C08-097A13B9FF2A}" srcOrd="1" destOrd="0" presId="urn:microsoft.com/office/officeart/2005/8/layout/hProcess9"/>
    <dgm:cxn modelId="{4E74DFD8-8457-4069-8EA6-88E89F776D42}" type="presParOf" srcId="{A2DACDD9-B9B1-42B0-B1B7-BBE2DE40227D}" destId="{68BF33FF-F3FB-4946-97F0-E4BF1A1AD13F}" srcOrd="2" destOrd="0" presId="urn:microsoft.com/office/officeart/2005/8/layout/hProcess9"/>
    <dgm:cxn modelId="{8448490F-B747-49B2-AD5E-FCA52E916028}" type="presParOf" srcId="{A2DACDD9-B9B1-42B0-B1B7-BBE2DE40227D}" destId="{C539BC07-6C7A-48E1-84F1-C9A2C8641139}" srcOrd="3" destOrd="0" presId="urn:microsoft.com/office/officeart/2005/8/layout/hProcess9"/>
    <dgm:cxn modelId="{EB35C0FD-9E74-402F-B4E2-3AD5BDD9B0AA}" type="presParOf" srcId="{A2DACDD9-B9B1-42B0-B1B7-BBE2DE40227D}" destId="{314A734E-A100-44AA-B140-02BFD716E34F}" srcOrd="4" destOrd="0" presId="urn:microsoft.com/office/officeart/2005/8/layout/hProcess9"/>
    <dgm:cxn modelId="{B117CDAC-749A-433D-B657-7B266D633ECF}" type="presParOf" srcId="{A2DACDD9-B9B1-42B0-B1B7-BBE2DE40227D}" destId="{F8E4493F-0B39-4133-968C-BADE07787EA8}" srcOrd="5" destOrd="0" presId="urn:microsoft.com/office/officeart/2005/8/layout/hProcess9"/>
    <dgm:cxn modelId="{DE687E61-B1E7-493D-83A9-AD9A08CEB649}" type="presParOf" srcId="{A2DACDD9-B9B1-42B0-B1B7-BBE2DE40227D}" destId="{7246091D-4B0B-4F02-A896-533365A6D4A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62C11-69E8-4184-BF0A-AD6FE96CC1A7}">
      <dsp:nvSpPr>
        <dsp:cNvPr id="0" name=""/>
        <dsp:cNvSpPr/>
      </dsp:nvSpPr>
      <dsp:spPr>
        <a:xfrm>
          <a:off x="1684114" y="-29882"/>
          <a:ext cx="4861371" cy="4861371"/>
        </a:xfrm>
        <a:prstGeom prst="circularArrow">
          <a:avLst>
            <a:gd name="adj1" fmla="val 5544"/>
            <a:gd name="adj2" fmla="val 330680"/>
            <a:gd name="adj3" fmla="val 13765687"/>
            <a:gd name="adj4" fmla="val 17392198"/>
            <a:gd name="adj5" fmla="val 5757"/>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7606356-6C2F-4227-B055-9A6F3D7EBE79}">
      <dsp:nvSpPr>
        <dsp:cNvPr id="0" name=""/>
        <dsp:cNvSpPr/>
      </dsp:nvSpPr>
      <dsp:spPr>
        <a:xfrm>
          <a:off x="2971576" y="1244"/>
          <a:ext cx="2286446" cy="114322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solidFill>
                <a:schemeClr val="tx1"/>
              </a:solidFill>
            </a:rPr>
            <a:t>Study background and summary</a:t>
          </a:r>
          <a:endParaRPr lang="en-GB" sz="2000" kern="1200" dirty="0">
            <a:solidFill>
              <a:schemeClr val="tx1"/>
            </a:solidFill>
          </a:endParaRPr>
        </a:p>
      </dsp:txBody>
      <dsp:txXfrm>
        <a:off x="3027384" y="57052"/>
        <a:ext cx="2174830" cy="1031607"/>
      </dsp:txXfrm>
    </dsp:sp>
    <dsp:sp modelId="{D70F0C5C-E278-48C8-935E-5885A1E6FC7A}">
      <dsp:nvSpPr>
        <dsp:cNvPr id="0" name=""/>
        <dsp:cNvSpPr/>
      </dsp:nvSpPr>
      <dsp:spPr>
        <a:xfrm>
          <a:off x="4943192" y="1433707"/>
          <a:ext cx="2286446" cy="114322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solidFill>
                <a:schemeClr val="tx1"/>
              </a:solidFill>
            </a:rPr>
            <a:t>GCP background and principles</a:t>
          </a:r>
          <a:endParaRPr lang="en-GB" sz="2400" kern="1200" dirty="0">
            <a:solidFill>
              <a:schemeClr val="tx1"/>
            </a:solidFill>
          </a:endParaRPr>
        </a:p>
      </dsp:txBody>
      <dsp:txXfrm>
        <a:off x="4999000" y="1489515"/>
        <a:ext cx="2174830" cy="1031607"/>
      </dsp:txXfrm>
    </dsp:sp>
    <dsp:sp modelId="{51E05CD2-7A81-4BBB-B8F9-07D6EA409C1A}">
      <dsp:nvSpPr>
        <dsp:cNvPr id="0" name=""/>
        <dsp:cNvSpPr/>
      </dsp:nvSpPr>
      <dsp:spPr>
        <a:xfrm>
          <a:off x="4190102" y="3751480"/>
          <a:ext cx="2286446" cy="114322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smtClean="0">
              <a:solidFill>
                <a:schemeClr val="tx1"/>
              </a:solidFill>
            </a:rPr>
            <a:t>Study Set-up</a:t>
          </a:r>
          <a:endParaRPr lang="en-GB" sz="2000" kern="1200" dirty="0">
            <a:solidFill>
              <a:schemeClr val="tx1"/>
            </a:solidFill>
          </a:endParaRPr>
        </a:p>
      </dsp:txBody>
      <dsp:txXfrm>
        <a:off x="4245910" y="3807288"/>
        <a:ext cx="2174830" cy="1031607"/>
      </dsp:txXfrm>
    </dsp:sp>
    <dsp:sp modelId="{9BAC534E-952C-43CB-BF18-BAF4D5C69243}">
      <dsp:nvSpPr>
        <dsp:cNvPr id="0" name=""/>
        <dsp:cNvSpPr/>
      </dsp:nvSpPr>
      <dsp:spPr>
        <a:xfrm>
          <a:off x="1753051" y="3751480"/>
          <a:ext cx="2286446" cy="114322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solidFill>
                <a:schemeClr val="tx1"/>
              </a:solidFill>
            </a:rPr>
            <a:t>The Process of Informed Consent</a:t>
          </a:r>
          <a:endParaRPr lang="en-GB" sz="2000" kern="1200" dirty="0">
            <a:solidFill>
              <a:schemeClr val="tx1"/>
            </a:solidFill>
          </a:endParaRPr>
        </a:p>
      </dsp:txBody>
      <dsp:txXfrm>
        <a:off x="1808859" y="3807288"/>
        <a:ext cx="2174830" cy="1031607"/>
      </dsp:txXfrm>
    </dsp:sp>
    <dsp:sp modelId="{818A9050-C0B8-4F9A-8EA0-FD51C5F8F67C}">
      <dsp:nvSpPr>
        <dsp:cNvPr id="0" name=""/>
        <dsp:cNvSpPr/>
      </dsp:nvSpPr>
      <dsp:spPr>
        <a:xfrm>
          <a:off x="999961" y="1433707"/>
          <a:ext cx="2286446" cy="114322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solidFill>
                <a:schemeClr val="tx1"/>
              </a:solidFill>
            </a:rPr>
            <a:t>Study Conduct</a:t>
          </a:r>
          <a:endParaRPr lang="en-GB" sz="2000" kern="1200" dirty="0">
            <a:solidFill>
              <a:schemeClr val="tx1"/>
            </a:solidFill>
          </a:endParaRPr>
        </a:p>
      </dsp:txBody>
      <dsp:txXfrm>
        <a:off x="1055769" y="1489515"/>
        <a:ext cx="2174830" cy="1031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31FF2-CC24-4B5B-B5D9-4EBA06636D52}">
      <dsp:nvSpPr>
        <dsp:cNvPr id="0" name=""/>
        <dsp:cNvSpPr/>
      </dsp:nvSpPr>
      <dsp:spPr>
        <a:xfrm>
          <a:off x="4118" y="0"/>
          <a:ext cx="3962102" cy="4525963"/>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latin typeface="Arial" pitchFamily="34" charset="0"/>
              <a:cs typeface="Arial" pitchFamily="34" charset="0"/>
            </a:rPr>
            <a:t>Quality of Data</a:t>
          </a:r>
          <a:endParaRPr lang="en-GB" sz="3200" kern="1200" dirty="0">
            <a:latin typeface="Arial" pitchFamily="34" charset="0"/>
            <a:cs typeface="Arial" pitchFamily="34" charset="0"/>
          </a:endParaRPr>
        </a:p>
      </dsp:txBody>
      <dsp:txXfrm>
        <a:off x="4118" y="0"/>
        <a:ext cx="3962102" cy="1357788"/>
      </dsp:txXfrm>
    </dsp:sp>
    <dsp:sp modelId="{60048539-11CD-4899-91E0-D785704DD56E}">
      <dsp:nvSpPr>
        <dsp:cNvPr id="0" name=""/>
        <dsp:cNvSpPr/>
      </dsp:nvSpPr>
      <dsp:spPr>
        <a:xfrm>
          <a:off x="399568" y="1353332"/>
          <a:ext cx="3169681" cy="136463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rtl="0">
            <a:lnSpc>
              <a:spcPct val="90000"/>
            </a:lnSpc>
            <a:spcBef>
              <a:spcPct val="0"/>
            </a:spcBef>
            <a:spcAft>
              <a:spcPct val="35000"/>
            </a:spcAft>
          </a:pPr>
          <a:r>
            <a:rPr lang="en-US" sz="2200" kern="1200" dirty="0" smtClean="0">
              <a:latin typeface="+mn-lt"/>
            </a:rPr>
            <a:t>Ensure that the data about the drug/intervention is valid and reproducible</a:t>
          </a:r>
          <a:endParaRPr lang="en-GB" sz="2200" kern="1200" dirty="0">
            <a:latin typeface="+mn-lt"/>
          </a:endParaRPr>
        </a:p>
      </dsp:txBody>
      <dsp:txXfrm>
        <a:off x="439537" y="1393301"/>
        <a:ext cx="3089743" cy="1284701"/>
      </dsp:txXfrm>
    </dsp:sp>
    <dsp:sp modelId="{C85DB558-107A-4E60-91E1-D63FF7CE9945}">
      <dsp:nvSpPr>
        <dsp:cNvPr id="0" name=""/>
        <dsp:cNvSpPr/>
      </dsp:nvSpPr>
      <dsp:spPr>
        <a:xfrm>
          <a:off x="400329" y="2933699"/>
          <a:ext cx="3169681" cy="136463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rtl="0">
            <a:lnSpc>
              <a:spcPct val="90000"/>
            </a:lnSpc>
            <a:spcBef>
              <a:spcPct val="0"/>
            </a:spcBef>
            <a:spcAft>
              <a:spcPct val="35000"/>
            </a:spcAft>
          </a:pPr>
          <a:r>
            <a:rPr lang="en-US" sz="2200" kern="1200" dirty="0" smtClean="0">
              <a:latin typeface="Arial" pitchFamily="34" charset="0"/>
              <a:cs typeface="Arial" pitchFamily="34" charset="0"/>
            </a:rPr>
            <a:t>Give public assurance that the data is credible</a:t>
          </a:r>
          <a:endParaRPr lang="en-GB" sz="2200" kern="1200" dirty="0">
            <a:latin typeface="Arial" pitchFamily="34" charset="0"/>
            <a:cs typeface="Arial" pitchFamily="34" charset="0"/>
          </a:endParaRPr>
        </a:p>
      </dsp:txBody>
      <dsp:txXfrm>
        <a:off x="440298" y="2973668"/>
        <a:ext cx="3089743" cy="1284701"/>
      </dsp:txXfrm>
    </dsp:sp>
    <dsp:sp modelId="{D9B142EE-EA6B-438B-A574-F0D6A42D292C}">
      <dsp:nvSpPr>
        <dsp:cNvPr id="0" name=""/>
        <dsp:cNvSpPr/>
      </dsp:nvSpPr>
      <dsp:spPr>
        <a:xfrm>
          <a:off x="4263378" y="0"/>
          <a:ext cx="3962102" cy="4525963"/>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latin typeface="Arial" pitchFamily="34" charset="0"/>
              <a:cs typeface="Arial" pitchFamily="34" charset="0"/>
            </a:rPr>
            <a:t>Patient Protection</a:t>
          </a:r>
        </a:p>
      </dsp:txBody>
      <dsp:txXfrm>
        <a:off x="4263378" y="0"/>
        <a:ext cx="3962102" cy="1357788"/>
      </dsp:txXfrm>
    </dsp:sp>
    <dsp:sp modelId="{BF7B2521-8BC7-460C-9E06-C229CF53C71F}">
      <dsp:nvSpPr>
        <dsp:cNvPr id="0" name=""/>
        <dsp:cNvSpPr/>
      </dsp:nvSpPr>
      <dsp:spPr>
        <a:xfrm>
          <a:off x="4659589" y="1359114"/>
          <a:ext cx="3169681" cy="136463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Arial" pitchFamily="34" charset="0"/>
              <a:cs typeface="Arial" pitchFamily="34" charset="0"/>
            </a:rPr>
            <a:t>To ensure safety of patients participating in study is protected </a:t>
          </a:r>
        </a:p>
      </dsp:txBody>
      <dsp:txXfrm>
        <a:off x="4699558" y="1399083"/>
        <a:ext cx="3089743" cy="1284701"/>
      </dsp:txXfrm>
    </dsp:sp>
    <dsp:sp modelId="{00225D36-DA0B-4C1E-98B5-AF5557DF2535}">
      <dsp:nvSpPr>
        <dsp:cNvPr id="0" name=""/>
        <dsp:cNvSpPr/>
      </dsp:nvSpPr>
      <dsp:spPr>
        <a:xfrm>
          <a:off x="4659589" y="2933699"/>
          <a:ext cx="3169681" cy="136463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Arial" pitchFamily="34" charset="0"/>
              <a:cs typeface="Arial" pitchFamily="34" charset="0"/>
            </a:rPr>
            <a:t>To ensure that drugs/ interventions we develop are safe for patients in the future.</a:t>
          </a:r>
        </a:p>
      </dsp:txBody>
      <dsp:txXfrm>
        <a:off x="4699558" y="2973668"/>
        <a:ext cx="3089743" cy="1284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8ACE6-DF4B-4323-9696-B044AEEEE265}">
      <dsp:nvSpPr>
        <dsp:cNvPr id="0" name=""/>
        <dsp:cNvSpPr/>
      </dsp:nvSpPr>
      <dsp:spPr>
        <a:xfrm>
          <a:off x="3093465" y="1152126"/>
          <a:ext cx="2308171" cy="2304259"/>
        </a:xfrm>
        <a:prstGeom prst="ellipse">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GB" sz="1800" kern="1200" dirty="0" smtClean="0"/>
            <a:t>Other laws and guidelines to be aware of</a:t>
          </a:r>
          <a:endParaRPr lang="en-GB" sz="1800" kern="1200" dirty="0"/>
        </a:p>
      </dsp:txBody>
      <dsp:txXfrm>
        <a:off x="3431489" y="1489577"/>
        <a:ext cx="1632123" cy="1629357"/>
      </dsp:txXfrm>
    </dsp:sp>
    <dsp:sp modelId="{47230660-48E3-463A-9AC1-2EE92A7E6E10}">
      <dsp:nvSpPr>
        <dsp:cNvPr id="0" name=""/>
        <dsp:cNvSpPr/>
      </dsp:nvSpPr>
      <dsp:spPr>
        <a:xfrm>
          <a:off x="3605518" y="128010"/>
          <a:ext cx="1278141" cy="127814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GB" sz="1500" b="0" kern="1200" dirty="0" smtClean="0"/>
            <a:t>Data Protection Act </a:t>
          </a:r>
          <a:r>
            <a:rPr lang="en-GB" sz="1600" b="0" kern="1200" dirty="0" smtClean="0"/>
            <a:t>1998</a:t>
          </a:r>
          <a:endParaRPr lang="en-GB" sz="1600" b="0" kern="1200" dirty="0"/>
        </a:p>
      </dsp:txBody>
      <dsp:txXfrm>
        <a:off x="3792697" y="315189"/>
        <a:ext cx="903783" cy="903783"/>
      </dsp:txXfrm>
    </dsp:sp>
    <dsp:sp modelId="{7882B2BD-941D-49EE-B451-BCDA8C24D427}">
      <dsp:nvSpPr>
        <dsp:cNvPr id="0" name=""/>
        <dsp:cNvSpPr/>
      </dsp:nvSpPr>
      <dsp:spPr>
        <a:xfrm>
          <a:off x="4942177" y="936106"/>
          <a:ext cx="1272709" cy="1206246"/>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GB" sz="1500" b="0" kern="1200" dirty="0" smtClean="0"/>
            <a:t>Human Tissue Act 2004</a:t>
          </a:r>
          <a:endParaRPr lang="en-GB" sz="1500" b="0" kern="1200" dirty="0"/>
        </a:p>
      </dsp:txBody>
      <dsp:txXfrm>
        <a:off x="5128561" y="1112757"/>
        <a:ext cx="899941" cy="852944"/>
      </dsp:txXfrm>
    </dsp:sp>
    <dsp:sp modelId="{39353C64-53BE-44AB-8A38-7DCC148CDA9D}">
      <dsp:nvSpPr>
        <dsp:cNvPr id="0" name=""/>
        <dsp:cNvSpPr/>
      </dsp:nvSpPr>
      <dsp:spPr>
        <a:xfrm>
          <a:off x="5050177" y="2497549"/>
          <a:ext cx="1278141" cy="127814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Mental Capacity Act 2005</a:t>
          </a:r>
          <a:endParaRPr lang="en-GB" sz="1500" kern="1200" dirty="0"/>
        </a:p>
      </dsp:txBody>
      <dsp:txXfrm>
        <a:off x="5237356" y="2684728"/>
        <a:ext cx="903783" cy="903783"/>
      </dsp:txXfrm>
    </dsp:sp>
    <dsp:sp modelId="{F481BC2C-1CEF-4054-832F-EBDB97488669}">
      <dsp:nvSpPr>
        <dsp:cNvPr id="0" name=""/>
        <dsp:cNvSpPr/>
      </dsp:nvSpPr>
      <dsp:spPr>
        <a:xfrm>
          <a:off x="3608480" y="3329913"/>
          <a:ext cx="1278141" cy="127814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t>General Data Protection Regulation Act 2018</a:t>
          </a:r>
          <a:endParaRPr lang="en-GB" sz="1300" kern="1200" dirty="0"/>
        </a:p>
      </dsp:txBody>
      <dsp:txXfrm>
        <a:off x="3795659" y="3517092"/>
        <a:ext cx="903783" cy="903783"/>
      </dsp:txXfrm>
    </dsp:sp>
    <dsp:sp modelId="{95646D6B-2837-4EFC-8A2F-60FA5250244C}">
      <dsp:nvSpPr>
        <dsp:cNvPr id="0" name=""/>
        <dsp:cNvSpPr/>
      </dsp:nvSpPr>
      <dsp:spPr>
        <a:xfrm>
          <a:off x="2261377" y="2432269"/>
          <a:ext cx="1278141" cy="127814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GB" sz="1500" b="0" kern="1200" dirty="0" smtClean="0"/>
            <a:t>Local Trust Policies</a:t>
          </a:r>
          <a:endParaRPr lang="en-GB" sz="1500" b="0" kern="1200" dirty="0"/>
        </a:p>
      </dsp:txBody>
      <dsp:txXfrm>
        <a:off x="2448556" y="2619448"/>
        <a:ext cx="903783" cy="903783"/>
      </dsp:txXfrm>
    </dsp:sp>
    <dsp:sp modelId="{0032B3D4-6582-438A-873C-68E04721AB38}">
      <dsp:nvSpPr>
        <dsp:cNvPr id="0" name=""/>
        <dsp:cNvSpPr/>
      </dsp:nvSpPr>
      <dsp:spPr>
        <a:xfrm>
          <a:off x="2160244" y="862083"/>
          <a:ext cx="1285989" cy="1278141"/>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endParaRPr lang="en-GB" sz="1300" b="0" kern="1200" dirty="0" smtClean="0"/>
        </a:p>
        <a:p>
          <a:pPr lvl="0" algn="ctr" defTabSz="577850" rtl="0">
            <a:lnSpc>
              <a:spcPct val="90000"/>
            </a:lnSpc>
            <a:spcBef>
              <a:spcPct val="0"/>
            </a:spcBef>
            <a:spcAft>
              <a:spcPct val="35000"/>
            </a:spcAft>
          </a:pPr>
          <a:r>
            <a:rPr lang="en-GB" sz="1200" b="0" kern="1200" dirty="0" smtClean="0"/>
            <a:t>Professional codes of conduct</a:t>
          </a:r>
        </a:p>
        <a:p>
          <a:pPr lvl="0" algn="ctr" defTabSz="577850" rtl="0">
            <a:lnSpc>
              <a:spcPct val="90000"/>
            </a:lnSpc>
            <a:spcBef>
              <a:spcPct val="0"/>
            </a:spcBef>
            <a:spcAft>
              <a:spcPct val="35000"/>
            </a:spcAft>
          </a:pPr>
          <a:endParaRPr lang="en-GB" sz="1300" kern="1200" dirty="0"/>
        </a:p>
      </dsp:txBody>
      <dsp:txXfrm>
        <a:off x="2348573" y="1049262"/>
        <a:ext cx="909331" cy="9037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87424-7C7F-40FE-B1BF-C20E00166E92}">
      <dsp:nvSpPr>
        <dsp:cNvPr id="0" name=""/>
        <dsp:cNvSpPr/>
      </dsp:nvSpPr>
      <dsp:spPr>
        <a:xfrm>
          <a:off x="500051" y="0"/>
          <a:ext cx="6995160" cy="4356940"/>
        </a:xfrm>
        <a:prstGeom prst="rightArrow">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4E5022D-0B08-4845-9369-C236F480FB1B}">
      <dsp:nvSpPr>
        <dsp:cNvPr id="0" name=""/>
        <dsp:cNvSpPr/>
      </dsp:nvSpPr>
      <dsp:spPr>
        <a:xfrm>
          <a:off x="2812" y="1307082"/>
          <a:ext cx="1827549" cy="174277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rPr>
            <a:t>Introduce study idea</a:t>
          </a:r>
        </a:p>
      </dsp:txBody>
      <dsp:txXfrm>
        <a:off x="87887" y="1392157"/>
        <a:ext cx="1657399" cy="1572626"/>
      </dsp:txXfrm>
    </dsp:sp>
    <dsp:sp modelId="{68BF33FF-F3FB-4946-97F0-E4BF1A1AD13F}">
      <dsp:nvSpPr>
        <dsp:cNvPr id="0" name=""/>
        <dsp:cNvSpPr/>
      </dsp:nvSpPr>
      <dsp:spPr>
        <a:xfrm>
          <a:off x="2231056" y="1287702"/>
          <a:ext cx="1827549" cy="174277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rPr>
            <a:t>Provide written and verbal information</a:t>
          </a:r>
          <a:endParaRPr lang="en-GB" sz="2000" kern="1200" dirty="0">
            <a:solidFill>
              <a:schemeClr val="tx1"/>
            </a:solidFill>
          </a:endParaRPr>
        </a:p>
      </dsp:txBody>
      <dsp:txXfrm>
        <a:off x="2316131" y="1372777"/>
        <a:ext cx="1657399" cy="1572626"/>
      </dsp:txXfrm>
    </dsp:sp>
    <dsp:sp modelId="{314A734E-A100-44AA-B140-02BFD716E34F}">
      <dsp:nvSpPr>
        <dsp:cNvPr id="0" name=""/>
        <dsp:cNvSpPr/>
      </dsp:nvSpPr>
      <dsp:spPr>
        <a:xfrm>
          <a:off x="4267095" y="1307082"/>
          <a:ext cx="1827549" cy="174277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rPr>
            <a:t>Time to consider study and answer questions</a:t>
          </a:r>
          <a:endParaRPr lang="en-GB" sz="2000" kern="1200" dirty="0">
            <a:solidFill>
              <a:schemeClr val="tx1"/>
            </a:solidFill>
          </a:endParaRPr>
        </a:p>
      </dsp:txBody>
      <dsp:txXfrm>
        <a:off x="4352170" y="1392157"/>
        <a:ext cx="1657399" cy="1572626"/>
      </dsp:txXfrm>
    </dsp:sp>
    <dsp:sp modelId="{7246091D-4B0B-4F02-A896-533365A6D4A3}">
      <dsp:nvSpPr>
        <dsp:cNvPr id="0" name=""/>
        <dsp:cNvSpPr/>
      </dsp:nvSpPr>
      <dsp:spPr>
        <a:xfrm>
          <a:off x="6399237" y="1307082"/>
          <a:ext cx="1827549" cy="174277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rPr>
            <a:t>Agreement to proceed by signed and dated consent form</a:t>
          </a:r>
          <a:endParaRPr lang="en-GB" sz="2000" kern="1200" dirty="0">
            <a:solidFill>
              <a:schemeClr val="tx1"/>
            </a:solidFill>
          </a:endParaRPr>
        </a:p>
      </dsp:txBody>
      <dsp:txXfrm>
        <a:off x="6484312" y="1392157"/>
        <a:ext cx="1657399" cy="157262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B039281-B6B7-49E0-8F8B-A80B3106EFBA}" type="slidenum">
              <a:rPr lang="en-GB"/>
              <a:pPr>
                <a:defRPr/>
              </a:pPr>
              <a:t>‹#›</a:t>
            </a:fld>
            <a:endParaRPr lang="en-GB" dirty="0"/>
          </a:p>
        </p:txBody>
      </p:sp>
      <p:pic>
        <p:nvPicPr>
          <p:cNvPr id="9219" name="Picture 5" descr="Health Research Authority NatCOL_transparent bground.gif"/>
          <p:cNvPicPr>
            <a:picLocks noChangeAspect="1"/>
          </p:cNvPicPr>
          <p:nvPr/>
        </p:nvPicPr>
        <p:blipFill>
          <a:blip r:embed="rId2" cstate="print"/>
          <a:srcRect/>
          <a:stretch>
            <a:fillRect/>
          </a:stretch>
        </p:blipFill>
        <p:spPr bwMode="auto">
          <a:xfrm>
            <a:off x="4184033" y="224075"/>
            <a:ext cx="2399642" cy="517095"/>
          </a:xfrm>
          <a:prstGeom prst="rect">
            <a:avLst/>
          </a:prstGeom>
          <a:noFill/>
          <a:ln w="9525">
            <a:noFill/>
            <a:miter lim="800000"/>
            <a:headEnd/>
            <a:tailEnd/>
          </a:ln>
        </p:spPr>
      </p:pic>
    </p:spTree>
    <p:extLst>
      <p:ext uri="{BB962C8B-B14F-4D97-AF65-F5344CB8AC3E}">
        <p14:creationId xmlns:p14="http://schemas.microsoft.com/office/powerpoint/2010/main" val="4130665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7A4C322-84FE-4D0C-BF84-48AE8083F245}" type="datetimeFigureOut">
              <a:rPr lang="en-GB"/>
              <a:pPr>
                <a:defRPr/>
              </a:pPr>
              <a:t>03/12/2020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0CDCA16-8E03-4325-8CBA-4A2921B3021C}" type="slidenum">
              <a:rPr lang="en-GB"/>
              <a:pPr>
                <a:defRPr/>
              </a:pPr>
              <a:t>‹#›</a:t>
            </a:fld>
            <a:endParaRPr lang="en-GB"/>
          </a:p>
        </p:txBody>
      </p:sp>
    </p:spTree>
    <p:extLst>
      <p:ext uri="{BB962C8B-B14F-4D97-AF65-F5344CB8AC3E}">
        <p14:creationId xmlns:p14="http://schemas.microsoft.com/office/powerpoint/2010/main" val="2434790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FE7A76-A23F-4D8B-8825-F9249DD60B52}" type="slidenum">
              <a:rPr lang="en-GB" smtClean="0"/>
              <a:pPr/>
              <a:t>2</a:t>
            </a:fld>
            <a:endParaRPr lang="en-GB"/>
          </a:p>
        </p:txBody>
      </p:sp>
    </p:spTree>
    <p:extLst>
      <p:ext uri="{BB962C8B-B14F-4D97-AF65-F5344CB8AC3E}">
        <p14:creationId xmlns:p14="http://schemas.microsoft.com/office/powerpoint/2010/main" val="407587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Lifestyle factors </a:t>
            </a:r>
            <a:r>
              <a:rPr lang="en-GB" dirty="0" err="1" smtClean="0"/>
              <a:t>e.g</a:t>
            </a:r>
            <a:r>
              <a:rPr lang="en-GB" dirty="0" smtClean="0"/>
              <a:t> smoking, obesity, diabetes, </a:t>
            </a:r>
            <a:r>
              <a:rPr lang="en-GB" dirty="0" err="1" smtClean="0"/>
              <a:t>hyperlipedaemia</a:t>
            </a:r>
            <a:r>
              <a:rPr lang="en-GB" dirty="0" smtClean="0"/>
              <a:t>, hypertension</a:t>
            </a:r>
          </a:p>
          <a:p>
            <a:r>
              <a:rPr lang="en-GB" dirty="0" smtClean="0"/>
              <a:t>Framingham or QRisk2 risk scores risk low, med or high.  Those at high risk targeted however many events occur in patients in the low to medium category.  Therefore improving the accuracy of risk categorisation for CAD is a high public health and clinical priority</a:t>
            </a:r>
          </a:p>
          <a:p>
            <a:r>
              <a:rPr lang="en-GB" dirty="0" smtClean="0"/>
              <a:t>Inheritance important but family history is not sufficient (poor recall, small family, die from other causes before CAD apparent).  Risk 4-8 fold higher if 1</a:t>
            </a:r>
            <a:r>
              <a:rPr lang="en-GB" baseline="30000" dirty="0" smtClean="0"/>
              <a:t>st</a:t>
            </a:r>
            <a:r>
              <a:rPr lang="en-GB" dirty="0" smtClean="0"/>
              <a:t> degree relative has died prematurely of CAD.  Heritability estimated around 50%</a:t>
            </a:r>
          </a:p>
          <a:p>
            <a:r>
              <a:rPr lang="en-GB" dirty="0" smtClean="0"/>
              <a:t>In last 5 years significant progress in identifying individual genetic variants that effect risk of CAD.</a:t>
            </a:r>
          </a:p>
          <a:p>
            <a:r>
              <a:rPr lang="en-GB" dirty="0" smtClean="0"/>
              <a:t>Individually the genetic variants do not have sufficient discrimination to change risk prediction sufficiently.  However a genetic risk score based on combining the variants could be more powerful.</a:t>
            </a:r>
          </a:p>
          <a:p>
            <a:r>
              <a:rPr lang="en-GB" dirty="0" smtClean="0"/>
              <a:t>Health check programme specifically targets all individuals in the appropriate age range free from CVD. </a:t>
            </a:r>
          </a:p>
          <a:p>
            <a:r>
              <a:rPr lang="en-GB" dirty="0" smtClean="0"/>
              <a:t>On portfolio therefore has CLRN/PCRN support and strongly endorsed by Leicester City CCG </a:t>
            </a:r>
          </a:p>
          <a:p>
            <a:endParaRPr lang="en-GB" dirty="0"/>
          </a:p>
        </p:txBody>
      </p:sp>
      <p:sp>
        <p:nvSpPr>
          <p:cNvPr id="4" name="Slide Number Placeholder 3"/>
          <p:cNvSpPr>
            <a:spLocks noGrp="1"/>
          </p:cNvSpPr>
          <p:nvPr>
            <p:ph type="sldNum" sz="quarter" idx="10"/>
          </p:nvPr>
        </p:nvSpPr>
        <p:spPr/>
        <p:txBody>
          <a:bodyPr/>
          <a:lstStyle/>
          <a:p>
            <a:pPr>
              <a:defRPr/>
            </a:pPr>
            <a:fld id="{E0CDCA16-8E03-4325-8CBA-4A2921B3021C}" type="slidenum">
              <a:rPr lang="en-GB" smtClean="0"/>
              <a:pPr>
                <a:defRPr/>
              </a:pPr>
              <a:t>3</a:t>
            </a:fld>
            <a:endParaRPr lang="en-GB"/>
          </a:p>
        </p:txBody>
      </p:sp>
    </p:spTree>
    <p:extLst>
      <p:ext uri="{BB962C8B-B14F-4D97-AF65-F5344CB8AC3E}">
        <p14:creationId xmlns:p14="http://schemas.microsoft.com/office/powerpoint/2010/main" val="3013090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21" descr="infrastructure"/>
          <p:cNvPicPr>
            <a:picLocks noChangeAspect="1" noChangeArrowheads="1"/>
          </p:cNvPicPr>
          <p:nvPr/>
        </p:nvPicPr>
        <p:blipFill>
          <a:blip r:embed="rId2" cstate="print"/>
          <a:srcRect/>
          <a:stretch>
            <a:fillRect/>
          </a:stretch>
        </p:blipFill>
        <p:spPr bwMode="auto">
          <a:xfrm>
            <a:off x="0" y="4077072"/>
            <a:ext cx="9144000" cy="2835275"/>
          </a:xfrm>
          <a:prstGeom prst="rect">
            <a:avLst/>
          </a:prstGeom>
          <a:noFill/>
        </p:spPr>
      </p:pic>
      <p:sp>
        <p:nvSpPr>
          <p:cNvPr id="2" name="Title 1"/>
          <p:cNvSpPr>
            <a:spLocks noGrp="1"/>
          </p:cNvSpPr>
          <p:nvPr>
            <p:ph type="ctrTitle"/>
          </p:nvPr>
        </p:nvSpPr>
        <p:spPr>
          <a:xfrm>
            <a:off x="685800" y="2130425"/>
            <a:ext cx="7772400" cy="1470025"/>
          </a:xfrm>
        </p:spPr>
        <p:txBody>
          <a:bodyPr>
            <a:normAutofit/>
          </a:bodyPr>
          <a:lstStyle>
            <a:lvl1pPr algn="l">
              <a:defRPr sz="3600">
                <a:latin typeface="+mn-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83568" y="3212976"/>
            <a:ext cx="7776864" cy="936104"/>
          </a:xfrm>
        </p:spPr>
        <p:txBody>
          <a:bodyPr>
            <a:normAutofit/>
          </a:bodyPr>
          <a:lstStyle>
            <a:lvl1pPr marL="0" indent="0" algn="l">
              <a:buNone/>
              <a:defRPr sz="2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style</a:t>
            </a:r>
            <a:endParaRPr lang="en-US" dirty="0"/>
          </a:p>
        </p:txBody>
      </p:sp>
      <p:sp>
        <p:nvSpPr>
          <p:cNvPr id="6" name="TextBox 3"/>
          <p:cNvSpPr txBox="1">
            <a:spLocks noChangeArrowheads="1"/>
          </p:cNvSpPr>
          <p:nvPr userDrawn="1"/>
        </p:nvSpPr>
        <p:spPr bwMode="auto">
          <a:xfrm>
            <a:off x="5364163" y="6281738"/>
            <a:ext cx="3095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GB" sz="1200" i="1" dirty="0">
                <a:solidFill>
                  <a:schemeClr val="bg1"/>
                </a:solidFill>
              </a:rPr>
              <a:t>Delivering clinical research to </a:t>
            </a:r>
          </a:p>
          <a:p>
            <a:pPr algn="r"/>
            <a:r>
              <a:rPr lang="en-GB" sz="1200" i="1" dirty="0">
                <a:solidFill>
                  <a:schemeClr val="bg1"/>
                </a:solidFill>
              </a:rPr>
              <a:t>make patients, and the NHS, better</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63724C-E7A2-4A6D-A4BD-CDB6C1C03172}" type="datetimeFigureOut">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pPr/>
              <a:t>‹#›</a:t>
            </a:fld>
            <a:endParaRPr lang="en-US"/>
          </a:p>
        </p:txBody>
      </p:sp>
    </p:spTree>
    <p:extLst>
      <p:ext uri="{BB962C8B-B14F-4D97-AF65-F5344CB8AC3E}">
        <p14:creationId xmlns:p14="http://schemas.microsoft.com/office/powerpoint/2010/main" val="5970545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724C-E7A2-4A6D-A4BD-CDB6C1C03172}" type="datetimeFigureOut">
              <a:rPr lang="en-US" smtClean="0"/>
              <a:pPr/>
              <a:t>12/3/2020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3A10D-7D5E-4932-A76F-CD1632FD3D96}" type="slidenum">
              <a:rPr lang="en-US" smtClean="0"/>
              <a:pPr/>
              <a:t>‹#›</a:t>
            </a:fld>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2240" y="291207"/>
            <a:ext cx="1989637" cy="1496169"/>
          </a:xfrm>
          <a:prstGeom prst="rect">
            <a:avLst/>
          </a:prstGeom>
        </p:spPr>
      </p:pic>
    </p:spTree>
    <p:extLst>
      <p:ext uri="{BB962C8B-B14F-4D97-AF65-F5344CB8AC3E}">
        <p14:creationId xmlns:p14="http://schemas.microsoft.com/office/powerpoint/2010/main" val="3800493518"/>
      </p:ext>
    </p:extLst>
  </p:cSld>
  <p:clrMap bg1="lt1" tx1="dk1" bg2="lt2" tx2="dk2" accent1="accent1" accent2="accent2" accent3="accent3" accent4="accent4" accent5="accent5" accent6="accent6" hlink="hlink" folHlink="folHlink"/>
  <p:sldLayoutIdLst>
    <p:sldLayoutId id="2147483668" r:id="rId1"/>
    <p:sldLayoutId id="2147483673" r:id="rId2"/>
  </p:sldLayoutIdLst>
  <p:hf hdr="0" dt="0"/>
  <p:txStyles>
    <p:titleStyle>
      <a:lvl1pPr algn="l" defTabSz="914400" rtl="0" eaLnBrk="1" latinLnBrk="0" hangingPunct="1">
        <a:spcBef>
          <a:spcPct val="0"/>
        </a:spcBef>
        <a:buNone/>
        <a:defRPr sz="3200" kern="1200">
          <a:solidFill>
            <a:schemeClr val="tx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755" y="2133600"/>
            <a:ext cx="7935033" cy="1470025"/>
          </a:xfrm>
        </p:spPr>
        <p:txBody>
          <a:bodyPr>
            <a:normAutofit fontScale="90000"/>
          </a:bodyPr>
          <a:lstStyle/>
          <a:p>
            <a:r>
              <a:rPr lang="en-GB" sz="4000" dirty="0" smtClean="0"/>
              <a:t/>
            </a:r>
            <a:br>
              <a:rPr lang="en-GB" sz="4000" dirty="0" smtClean="0"/>
            </a:br>
            <a:r>
              <a:rPr lang="en-GB" dirty="0" smtClean="0"/>
              <a:t>Good </a:t>
            </a:r>
            <a:r>
              <a:rPr lang="en-GB" dirty="0"/>
              <a:t>Clinical Practice (GCP</a:t>
            </a:r>
            <a:r>
              <a:rPr lang="en-GB" dirty="0" smtClean="0"/>
              <a:t>) and study specific training for the </a:t>
            </a:r>
            <a:r>
              <a:rPr lang="en-GB" dirty="0" smtClean="0">
                <a:solidFill>
                  <a:srgbClr val="FF0000"/>
                </a:solidFill>
              </a:rPr>
              <a:t>GENVASC</a:t>
            </a:r>
            <a:r>
              <a:rPr lang="en-GB" dirty="0" smtClean="0"/>
              <a:t> Study</a:t>
            </a:r>
            <a:r>
              <a:rPr lang="en-US" sz="4000" dirty="0" smtClean="0"/>
              <a:t/>
            </a:r>
            <a:br>
              <a:rPr lang="en-US" sz="4000" dirty="0" smtClean="0"/>
            </a:br>
            <a:r>
              <a:rPr lang="en-GB" sz="2200" dirty="0"/>
              <a:t/>
            </a:r>
            <a:br>
              <a:rPr lang="en-GB" sz="2200" dirty="0"/>
            </a:br>
            <a:r>
              <a:rPr lang="en-US" sz="2400" dirty="0" smtClean="0"/>
              <a:t/>
            </a:r>
            <a:br>
              <a:rPr lang="en-US" sz="2400" dirty="0" smtClean="0"/>
            </a:br>
            <a:r>
              <a:rPr lang="en-US" sz="2200" dirty="0" smtClean="0"/>
              <a:t>GCP component, endorsed by the </a:t>
            </a:r>
            <a:r>
              <a:rPr lang="en-GB" sz="2200" dirty="0" smtClean="0"/>
              <a:t>Clinical Research Network: East Midlands Training </a:t>
            </a:r>
            <a:r>
              <a:rPr lang="en-GB" sz="2200" dirty="0"/>
              <a:t>and Development Lead</a:t>
            </a:r>
            <a:r>
              <a:rPr lang="en-GB" sz="1600" dirty="0"/>
              <a:t/>
            </a:r>
            <a:br>
              <a:rPr lang="en-GB" sz="1600" dirty="0"/>
            </a:br>
            <a:endParaRPr lang="en-US" sz="1800" dirty="0" smtClean="0"/>
          </a:p>
        </p:txBody>
      </p:sp>
      <p:sp>
        <p:nvSpPr>
          <p:cNvPr id="3" name="TextBox 2"/>
          <p:cNvSpPr txBox="1"/>
          <p:nvPr/>
        </p:nvSpPr>
        <p:spPr>
          <a:xfrm>
            <a:off x="524755" y="6536377"/>
            <a:ext cx="939488" cy="276999"/>
          </a:xfrm>
          <a:prstGeom prst="rect">
            <a:avLst/>
          </a:prstGeom>
          <a:noFill/>
        </p:spPr>
        <p:txBody>
          <a:bodyPr wrap="none" rtlCol="0">
            <a:spAutoFit/>
          </a:bodyPr>
          <a:lstStyle/>
          <a:p>
            <a:r>
              <a:rPr lang="en-GB" sz="1200" dirty="0" smtClean="0">
                <a:solidFill>
                  <a:schemeClr val="bg1"/>
                </a:solidFill>
              </a:rPr>
              <a:t>19/11/2018</a:t>
            </a:r>
            <a:endParaRPr lang="en-GB" sz="1200" dirty="0">
              <a:solidFill>
                <a:schemeClr val="bg1"/>
              </a:solidFill>
            </a:endParaRPr>
          </a:p>
        </p:txBody>
      </p:sp>
    </p:spTree>
    <p:extLst>
      <p:ext uri="{BB962C8B-B14F-4D97-AF65-F5344CB8AC3E}">
        <p14:creationId xmlns:p14="http://schemas.microsoft.com/office/powerpoint/2010/main" val="4283728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55" y="3317851"/>
            <a:ext cx="8229600" cy="2559421"/>
          </a:xfrm>
        </p:spPr>
        <p:txBody>
          <a:bodyPr>
            <a:normAutofit fontScale="90000"/>
          </a:bodyPr>
          <a:lstStyle/>
          <a:p>
            <a:r>
              <a:rPr lang="en-GB" sz="1800" dirty="0" smtClean="0"/>
              <a:t/>
            </a:r>
            <a:br>
              <a:rPr lang="en-GB" sz="1800" dirty="0" smtClean="0"/>
            </a:br>
            <a:r>
              <a:rPr lang="en-GB" sz="2000" dirty="0" smtClean="0"/>
              <a:t>At the end of this section you will have an understanding of:</a:t>
            </a:r>
            <a:br>
              <a:rPr lang="en-GB" sz="2000" dirty="0" smtClean="0"/>
            </a:br>
            <a:r>
              <a:rPr lang="en-GB" sz="2000" dirty="0" smtClean="0"/>
              <a:t/>
            </a:r>
            <a:br>
              <a:rPr lang="en-GB" sz="2000" dirty="0" smtClean="0"/>
            </a:br>
            <a:r>
              <a:rPr lang="en-GB" sz="2000" dirty="0" smtClean="0"/>
              <a:t>The regulatory approvals that need to be in place before a clinical trial can be started in the UK</a:t>
            </a:r>
            <a:br>
              <a:rPr lang="en-GB" sz="2000" dirty="0" smtClean="0"/>
            </a:br>
            <a:r>
              <a:rPr lang="en-GB" sz="2000" dirty="0" smtClean="0"/>
              <a:t>The responsibilities and/or duties of different members of the research team</a:t>
            </a:r>
            <a:br>
              <a:rPr lang="en-GB" sz="2000" dirty="0" smtClean="0"/>
            </a:br>
            <a:r>
              <a:rPr lang="en-GB" sz="2000" dirty="0" smtClean="0"/>
              <a:t>Be able to identify a range of essential documents</a:t>
            </a:r>
            <a:br>
              <a:rPr lang="en-GB" sz="2000" dirty="0" smtClean="0"/>
            </a:br>
            <a:r>
              <a:rPr lang="en-GB" sz="2000" dirty="0" smtClean="0"/>
              <a:t>The purpose of setting up and maintaining a site file</a:t>
            </a:r>
            <a:r>
              <a:rPr lang="en-GB" sz="1800" dirty="0" smtClean="0"/>
              <a:t/>
            </a:r>
            <a:br>
              <a:rPr lang="en-GB" sz="1800" dirty="0" smtClean="0"/>
            </a:br>
            <a:r>
              <a:rPr lang="en-GB" sz="1800" dirty="0"/>
              <a:t/>
            </a:r>
            <a:br>
              <a:rPr lang="en-GB" sz="1800" dirty="0"/>
            </a:br>
            <a:r>
              <a:rPr lang="en-GB" sz="1800" dirty="0"/>
              <a:t/>
            </a:r>
            <a:br>
              <a:rPr lang="en-GB" sz="1800" dirty="0"/>
            </a:br>
            <a:endParaRPr lang="en-GB" sz="1800" dirty="0"/>
          </a:p>
        </p:txBody>
      </p:sp>
      <p:sp>
        <p:nvSpPr>
          <p:cNvPr id="3" name="Content Placeholder 2"/>
          <p:cNvSpPr>
            <a:spLocks noGrp="1"/>
          </p:cNvSpPr>
          <p:nvPr>
            <p:ph idx="1"/>
          </p:nvPr>
        </p:nvSpPr>
        <p:spPr>
          <a:xfrm>
            <a:off x="539552" y="1844824"/>
            <a:ext cx="8229600" cy="1473027"/>
          </a:xfrm>
        </p:spPr>
        <p:txBody>
          <a:bodyPr>
            <a:normAutofit/>
          </a:bodyPr>
          <a:lstStyle/>
          <a:p>
            <a:pPr marL="0" indent="0">
              <a:buNone/>
            </a:pPr>
            <a:r>
              <a:rPr lang="en-GB" sz="3600" b="1" dirty="0" smtClean="0">
                <a:solidFill>
                  <a:srgbClr val="D81E05"/>
                </a:solidFill>
                <a:latin typeface="+mj-lt"/>
              </a:rPr>
              <a:t>STUDY SET-UP</a:t>
            </a:r>
            <a:endParaRPr lang="en-GB" sz="3600" b="1" dirty="0">
              <a:solidFill>
                <a:srgbClr val="D81E05"/>
              </a:solidFill>
              <a:latin typeface="+mj-lt"/>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10</a:t>
            </a:fld>
            <a:endParaRPr lang="en-US"/>
          </a:p>
        </p:txBody>
      </p:sp>
    </p:spTree>
    <p:extLst>
      <p:ext uri="{BB962C8B-B14F-4D97-AF65-F5344CB8AC3E}">
        <p14:creationId xmlns:p14="http://schemas.microsoft.com/office/powerpoint/2010/main" val="1680117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Responsibilities</a:t>
            </a:r>
            <a:endParaRPr lang="en-GB" sz="3600" dirty="0">
              <a:solidFill>
                <a:srgbClr val="D81E05"/>
              </a:solidFill>
              <a:latin typeface="+mj-lt"/>
            </a:endParaRPr>
          </a:p>
        </p:txBody>
      </p:sp>
      <p:sp>
        <p:nvSpPr>
          <p:cNvPr id="3" name="Content Placeholder 2"/>
          <p:cNvSpPr>
            <a:spLocks noGrp="1"/>
          </p:cNvSpPr>
          <p:nvPr>
            <p:ph idx="1"/>
          </p:nvPr>
        </p:nvSpPr>
        <p:spPr>
          <a:xfrm>
            <a:off x="457200" y="1450903"/>
            <a:ext cx="8229600" cy="4905447"/>
          </a:xfrm>
        </p:spPr>
        <p:txBody>
          <a:bodyPr>
            <a:normAutofit/>
          </a:bodyPr>
          <a:lstStyle/>
          <a:p>
            <a:pPr marL="0" indent="0">
              <a:buNone/>
            </a:pPr>
            <a:r>
              <a:rPr lang="en-GB" sz="1800" dirty="0" smtClean="0"/>
              <a:t>The Sponsor</a:t>
            </a:r>
            <a:r>
              <a:rPr lang="en-GB" sz="1800" dirty="0"/>
              <a:t>, Chief Investigator (CI) and Principal Investigator (PI) have defined responsibilities </a:t>
            </a:r>
          </a:p>
          <a:p>
            <a:pPr marL="0" indent="0">
              <a:buNone/>
            </a:pPr>
            <a:r>
              <a:rPr lang="en-GB" sz="1800" dirty="0"/>
              <a:t>Your </a:t>
            </a:r>
            <a:r>
              <a:rPr lang="en-GB" sz="1800" dirty="0" smtClean="0"/>
              <a:t>responsibilities</a:t>
            </a:r>
          </a:p>
          <a:p>
            <a:r>
              <a:rPr lang="en-GB" sz="1800" dirty="0" smtClean="0"/>
              <a:t>Study </a:t>
            </a:r>
            <a:r>
              <a:rPr lang="en-GB" sz="1800" dirty="0"/>
              <a:t>site collaborating </a:t>
            </a:r>
            <a:r>
              <a:rPr lang="en-GB" sz="1800" dirty="0" smtClean="0"/>
              <a:t>agreement</a:t>
            </a:r>
          </a:p>
          <a:p>
            <a:r>
              <a:rPr lang="en-GB" sz="1800" dirty="0" smtClean="0"/>
              <a:t>Abide </a:t>
            </a:r>
            <a:r>
              <a:rPr lang="en-GB" sz="1800" dirty="0"/>
              <a:t>by RGF, HTA and </a:t>
            </a:r>
            <a:r>
              <a:rPr lang="en-GB" sz="1800" dirty="0" smtClean="0"/>
              <a:t>DPA</a:t>
            </a:r>
          </a:p>
          <a:p>
            <a:r>
              <a:rPr lang="en-GB" sz="1800" dirty="0" smtClean="0"/>
              <a:t>Maintain </a:t>
            </a:r>
            <a:r>
              <a:rPr lang="en-GB" sz="1800" dirty="0"/>
              <a:t>site </a:t>
            </a:r>
            <a:r>
              <a:rPr lang="en-GB" sz="1800" dirty="0" smtClean="0"/>
              <a:t>file</a:t>
            </a:r>
          </a:p>
          <a:p>
            <a:r>
              <a:rPr lang="en-GB" sz="1800" dirty="0" smtClean="0"/>
              <a:t>Follow </a:t>
            </a:r>
            <a:r>
              <a:rPr lang="en-GB" sz="1800" dirty="0"/>
              <a:t>procedures outlined in </a:t>
            </a:r>
            <a:r>
              <a:rPr lang="en-GB" sz="1800" dirty="0" smtClean="0"/>
              <a:t>protocol</a:t>
            </a:r>
          </a:p>
          <a:p>
            <a:r>
              <a:rPr lang="en-GB" sz="1800" dirty="0" smtClean="0"/>
              <a:t>Only </a:t>
            </a:r>
            <a:r>
              <a:rPr lang="en-GB" sz="1800" dirty="0"/>
              <a:t>use approved information </a:t>
            </a:r>
            <a:r>
              <a:rPr lang="en-GB" sz="1800" dirty="0" smtClean="0"/>
              <a:t>documentation</a:t>
            </a:r>
          </a:p>
          <a:p>
            <a:r>
              <a:rPr lang="en-GB" sz="1800" dirty="0" smtClean="0"/>
              <a:t>Personnel </a:t>
            </a:r>
            <a:r>
              <a:rPr lang="en-GB" sz="1800" dirty="0"/>
              <a:t>appropriately trained and </a:t>
            </a:r>
            <a:r>
              <a:rPr lang="en-GB" sz="1800" dirty="0" smtClean="0"/>
              <a:t>supervised</a:t>
            </a:r>
          </a:p>
          <a:p>
            <a:r>
              <a:rPr lang="en-GB" sz="1800" dirty="0" smtClean="0"/>
              <a:t>Permit </a:t>
            </a:r>
            <a:r>
              <a:rPr lang="en-GB" sz="1800" dirty="0"/>
              <a:t>supply of clinical data to NIHR Leicester </a:t>
            </a:r>
            <a:r>
              <a:rPr lang="en-GB" sz="1800" dirty="0" smtClean="0"/>
              <a:t>Cardiovascular </a:t>
            </a:r>
            <a:r>
              <a:rPr lang="en-GB" sz="1800" dirty="0"/>
              <a:t>Biomedical Research </a:t>
            </a:r>
            <a:r>
              <a:rPr lang="en-GB" sz="1800" dirty="0" smtClean="0"/>
              <a:t>Centre</a:t>
            </a:r>
          </a:p>
          <a:p>
            <a:r>
              <a:rPr lang="en-GB" sz="1800" dirty="0" smtClean="0"/>
              <a:t>Permit </a:t>
            </a:r>
            <a:r>
              <a:rPr lang="en-GB" sz="1800" dirty="0"/>
              <a:t>monitoring at </a:t>
            </a:r>
            <a:r>
              <a:rPr lang="en-GB" sz="1800" dirty="0" smtClean="0"/>
              <a:t>site</a:t>
            </a:r>
          </a:p>
          <a:p>
            <a:r>
              <a:rPr lang="en-GB" sz="1800" dirty="0" smtClean="0"/>
              <a:t>Ensure </a:t>
            </a:r>
            <a:r>
              <a:rPr lang="en-GB" sz="1800" dirty="0"/>
              <a:t>the safety and well-being of </a:t>
            </a:r>
            <a:r>
              <a:rPr lang="en-GB" sz="1800" dirty="0" smtClean="0"/>
              <a:t>participants</a:t>
            </a:r>
          </a:p>
          <a:p>
            <a:r>
              <a:rPr lang="en-GB" sz="1800" dirty="0" smtClean="0"/>
              <a:t>Report </a:t>
            </a:r>
            <a:r>
              <a:rPr lang="en-GB" sz="1800" dirty="0"/>
              <a:t>any concerns about study conduct</a:t>
            </a:r>
          </a:p>
          <a:p>
            <a:endParaRPr lang="en-GB"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11</a:t>
            </a:fld>
            <a:endParaRPr lang="en-US"/>
          </a:p>
        </p:txBody>
      </p:sp>
    </p:spTree>
    <p:extLst>
      <p:ext uri="{BB962C8B-B14F-4D97-AF65-F5344CB8AC3E}">
        <p14:creationId xmlns:p14="http://schemas.microsoft.com/office/powerpoint/2010/main" val="651528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Approvals</a:t>
            </a:r>
            <a:endParaRPr lang="en-GB" sz="3600" dirty="0">
              <a:solidFill>
                <a:srgbClr val="D81E05"/>
              </a:solidFill>
              <a:latin typeface="+mj-lt"/>
            </a:endParaRPr>
          </a:p>
        </p:txBody>
      </p:sp>
      <p:sp>
        <p:nvSpPr>
          <p:cNvPr id="3" name="Content Placeholder 2"/>
          <p:cNvSpPr>
            <a:spLocks noGrp="1"/>
          </p:cNvSpPr>
          <p:nvPr>
            <p:ph idx="1"/>
          </p:nvPr>
        </p:nvSpPr>
        <p:spPr/>
        <p:txBody>
          <a:bodyPr/>
          <a:lstStyle/>
          <a:p>
            <a:pPr marL="0" indent="0">
              <a:buNone/>
            </a:pPr>
            <a:r>
              <a:rPr lang="en-GB" sz="2800" dirty="0" smtClean="0"/>
              <a:t>A study can </a:t>
            </a:r>
            <a:r>
              <a:rPr lang="en-GB" sz="2800" dirty="0"/>
              <a:t>only start when you have </a:t>
            </a:r>
            <a:endParaRPr lang="en-GB" sz="2800" dirty="0" smtClean="0"/>
          </a:p>
          <a:p>
            <a:pPr marL="0" indent="0">
              <a:buNone/>
            </a:pPr>
            <a:endParaRPr lang="en-GB" sz="2000" dirty="0" smtClean="0"/>
          </a:p>
          <a:p>
            <a:r>
              <a:rPr lang="en-GB" sz="2000" dirty="0" smtClean="0"/>
              <a:t>A favourable </a:t>
            </a:r>
            <a:r>
              <a:rPr lang="en-GB" sz="2000" dirty="0"/>
              <a:t>opinion from a Research Ethics </a:t>
            </a:r>
            <a:r>
              <a:rPr lang="en-GB" sz="2000" dirty="0" smtClean="0"/>
              <a:t>Committee</a:t>
            </a:r>
          </a:p>
          <a:p>
            <a:r>
              <a:rPr lang="en-GB" sz="2000" dirty="0" smtClean="0"/>
              <a:t>Approval from the HRA</a:t>
            </a:r>
          </a:p>
          <a:p>
            <a:r>
              <a:rPr lang="en-GB" sz="2000" dirty="0" smtClean="0"/>
              <a:t>Approval from local Trust/Organisation</a:t>
            </a:r>
          </a:p>
          <a:p>
            <a:r>
              <a:rPr lang="en-GB" sz="2000" dirty="0" smtClean="0"/>
              <a:t>Plus any other relevant approval: i.e. MHRA in case of a drug study and/or Sponsor green light</a:t>
            </a:r>
          </a:p>
          <a:p>
            <a:endParaRPr lang="en-GB" sz="2000" dirty="0" smtClean="0"/>
          </a:p>
          <a:p>
            <a:pPr marL="0" indent="0">
              <a:buNone/>
            </a:pPr>
            <a:endParaRPr lang="en-GB"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12</a:t>
            </a:fld>
            <a:endParaRPr lang="en-US"/>
          </a:p>
        </p:txBody>
      </p:sp>
    </p:spTree>
    <p:extLst>
      <p:ext uri="{BB962C8B-B14F-4D97-AF65-F5344CB8AC3E}">
        <p14:creationId xmlns:p14="http://schemas.microsoft.com/office/powerpoint/2010/main" val="2190016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Essential documents</a:t>
            </a:r>
            <a:endParaRPr lang="en-GB" sz="3600" dirty="0">
              <a:solidFill>
                <a:srgbClr val="D81E05"/>
              </a:solidFill>
              <a:latin typeface="+mj-lt"/>
            </a:endParaRPr>
          </a:p>
        </p:txBody>
      </p:sp>
      <p:sp>
        <p:nvSpPr>
          <p:cNvPr id="3" name="Content Placeholder 2"/>
          <p:cNvSpPr>
            <a:spLocks noGrp="1"/>
          </p:cNvSpPr>
          <p:nvPr>
            <p:ph idx="1"/>
          </p:nvPr>
        </p:nvSpPr>
        <p:spPr>
          <a:xfrm>
            <a:off x="457200" y="2012949"/>
            <a:ext cx="8229600" cy="4525963"/>
          </a:xfrm>
        </p:spPr>
        <p:txBody>
          <a:bodyPr/>
          <a:lstStyle/>
          <a:p>
            <a:pPr marL="0" indent="0">
              <a:lnSpc>
                <a:spcPct val="80000"/>
              </a:lnSpc>
              <a:buNone/>
            </a:pPr>
            <a:r>
              <a:rPr lang="en-GB" sz="2000" dirty="0" smtClean="0"/>
              <a:t>These are documents </a:t>
            </a:r>
            <a:r>
              <a:rPr lang="en-GB" sz="2000" dirty="0"/>
              <a:t>which permit the evaluation of the conduct of a trial and quality of data produced</a:t>
            </a:r>
          </a:p>
          <a:p>
            <a:pPr marL="0" indent="0">
              <a:lnSpc>
                <a:spcPct val="80000"/>
              </a:lnSpc>
              <a:buNone/>
            </a:pPr>
            <a:endParaRPr lang="en-GB" sz="2000" dirty="0" smtClean="0"/>
          </a:p>
          <a:p>
            <a:pPr marL="0" indent="0">
              <a:lnSpc>
                <a:spcPct val="80000"/>
              </a:lnSpc>
              <a:buNone/>
            </a:pPr>
            <a:r>
              <a:rPr lang="en-GB" sz="2000" dirty="0" smtClean="0"/>
              <a:t>Demonstrate </a:t>
            </a:r>
            <a:r>
              <a:rPr lang="en-GB" sz="2000" dirty="0"/>
              <a:t>compliance with GCP and regulatory requirements </a:t>
            </a:r>
            <a:r>
              <a:rPr lang="en-GB" sz="2000" dirty="0" smtClean="0"/>
              <a:t>e.g.</a:t>
            </a:r>
          </a:p>
          <a:p>
            <a:pPr>
              <a:lnSpc>
                <a:spcPct val="80000"/>
              </a:lnSpc>
            </a:pPr>
            <a:r>
              <a:rPr lang="en-GB" sz="2000" dirty="0" smtClean="0"/>
              <a:t>Protocol</a:t>
            </a:r>
            <a:endParaRPr lang="en-GB" sz="2000" dirty="0"/>
          </a:p>
          <a:p>
            <a:pPr>
              <a:lnSpc>
                <a:spcPct val="80000"/>
              </a:lnSpc>
            </a:pPr>
            <a:r>
              <a:rPr lang="en-GB" sz="2000" dirty="0" smtClean="0"/>
              <a:t>Approval documentation</a:t>
            </a:r>
          </a:p>
          <a:p>
            <a:pPr>
              <a:lnSpc>
                <a:spcPct val="80000"/>
              </a:lnSpc>
            </a:pPr>
            <a:r>
              <a:rPr lang="en-GB" sz="2000" dirty="0" smtClean="0"/>
              <a:t>Information </a:t>
            </a:r>
            <a:r>
              <a:rPr lang="en-GB" sz="2000" dirty="0"/>
              <a:t>sheet/consent </a:t>
            </a:r>
            <a:r>
              <a:rPr lang="en-GB" sz="2000" dirty="0" smtClean="0"/>
              <a:t>form</a:t>
            </a:r>
          </a:p>
          <a:p>
            <a:pPr>
              <a:lnSpc>
                <a:spcPct val="80000"/>
              </a:lnSpc>
            </a:pPr>
            <a:r>
              <a:rPr lang="en-GB" sz="2000" dirty="0" smtClean="0"/>
              <a:t>Relevant correspondence</a:t>
            </a:r>
          </a:p>
          <a:p>
            <a:pPr>
              <a:lnSpc>
                <a:spcPct val="80000"/>
              </a:lnSpc>
            </a:pPr>
            <a:r>
              <a:rPr lang="en-GB" sz="2000" dirty="0" smtClean="0"/>
              <a:t>CV’s </a:t>
            </a:r>
            <a:r>
              <a:rPr lang="en-GB" sz="2000" dirty="0"/>
              <a:t>of personnel involved in study</a:t>
            </a:r>
          </a:p>
          <a:p>
            <a:pPr marL="0" indent="0">
              <a:lnSpc>
                <a:spcPct val="80000"/>
              </a:lnSpc>
              <a:buNone/>
            </a:pPr>
            <a:endParaRPr lang="en-GB" sz="2000" dirty="0" smtClean="0"/>
          </a:p>
          <a:p>
            <a:pPr marL="0" indent="0">
              <a:lnSpc>
                <a:spcPct val="80000"/>
              </a:lnSpc>
              <a:buNone/>
            </a:pPr>
            <a:r>
              <a:rPr lang="en-GB" sz="2000" dirty="0" smtClean="0"/>
              <a:t>Section </a:t>
            </a:r>
            <a:r>
              <a:rPr lang="en-GB" sz="2000" dirty="0"/>
              <a:t>8 of E6 document provides full </a:t>
            </a:r>
            <a:r>
              <a:rPr lang="en-GB" sz="2000" dirty="0" smtClean="0"/>
              <a:t>details (ICH Guidelines for GCP)</a:t>
            </a:r>
            <a:endParaRPr lang="en-GB" sz="2000" dirty="0"/>
          </a:p>
          <a:p>
            <a:pPr marL="0" indent="0">
              <a:buNone/>
            </a:pPr>
            <a:endParaRPr lang="en-GB"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13</a:t>
            </a:fld>
            <a:endParaRPr lang="en-US"/>
          </a:p>
        </p:txBody>
      </p:sp>
    </p:spTree>
    <p:extLst>
      <p:ext uri="{BB962C8B-B14F-4D97-AF65-F5344CB8AC3E}">
        <p14:creationId xmlns:p14="http://schemas.microsoft.com/office/powerpoint/2010/main" val="1180059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Site file</a:t>
            </a:r>
            <a:endParaRPr lang="en-GB" sz="3600" dirty="0">
              <a:solidFill>
                <a:srgbClr val="D81E05"/>
              </a:solidFill>
              <a:latin typeface="+mj-lt"/>
            </a:endParaRPr>
          </a:p>
        </p:txBody>
      </p:sp>
      <p:sp>
        <p:nvSpPr>
          <p:cNvPr id="3" name="Content Placeholder 2"/>
          <p:cNvSpPr>
            <a:spLocks noGrp="1"/>
          </p:cNvSpPr>
          <p:nvPr>
            <p:ph idx="1"/>
          </p:nvPr>
        </p:nvSpPr>
        <p:spPr/>
        <p:txBody>
          <a:bodyPr>
            <a:normAutofit/>
          </a:bodyPr>
          <a:lstStyle/>
          <a:p>
            <a:pPr marL="0" indent="0">
              <a:lnSpc>
                <a:spcPct val="80000"/>
              </a:lnSpc>
              <a:buNone/>
            </a:pPr>
            <a:r>
              <a:rPr lang="en-GB" sz="2000" dirty="0"/>
              <a:t>All essential documents </a:t>
            </a:r>
            <a:r>
              <a:rPr lang="en-GB" sz="2000" dirty="0" smtClean="0"/>
              <a:t>are stored </a:t>
            </a:r>
            <a:r>
              <a:rPr lang="en-GB" sz="2000" dirty="0"/>
              <a:t>in designated file</a:t>
            </a:r>
          </a:p>
          <a:p>
            <a:pPr marL="0" indent="0">
              <a:lnSpc>
                <a:spcPct val="80000"/>
              </a:lnSpc>
              <a:buNone/>
            </a:pPr>
            <a:endParaRPr lang="en-GB" sz="2000" dirty="0" smtClean="0"/>
          </a:p>
          <a:p>
            <a:pPr marL="0" indent="0">
              <a:lnSpc>
                <a:spcPct val="80000"/>
              </a:lnSpc>
              <a:buNone/>
            </a:pPr>
            <a:r>
              <a:rPr lang="en-GB" sz="2000" dirty="0" smtClean="0"/>
              <a:t>Kept </a:t>
            </a:r>
            <a:r>
              <a:rPr lang="en-GB" sz="2000" dirty="0"/>
              <a:t>in designated place and maintained by designated </a:t>
            </a:r>
            <a:r>
              <a:rPr lang="en-GB" sz="2000" dirty="0" smtClean="0"/>
              <a:t>person</a:t>
            </a:r>
          </a:p>
          <a:p>
            <a:pPr>
              <a:lnSpc>
                <a:spcPct val="80000"/>
              </a:lnSpc>
            </a:pPr>
            <a:r>
              <a:rPr lang="en-GB" sz="2000" dirty="0" smtClean="0"/>
              <a:t>Secure area</a:t>
            </a:r>
          </a:p>
          <a:p>
            <a:pPr>
              <a:lnSpc>
                <a:spcPct val="80000"/>
              </a:lnSpc>
            </a:pPr>
            <a:r>
              <a:rPr lang="en-GB" sz="2000" dirty="0" smtClean="0"/>
              <a:t>Limit access</a:t>
            </a:r>
          </a:p>
          <a:p>
            <a:pPr>
              <a:lnSpc>
                <a:spcPct val="80000"/>
              </a:lnSpc>
            </a:pPr>
            <a:r>
              <a:rPr lang="en-GB" sz="2000" dirty="0" smtClean="0"/>
              <a:t>Protect </a:t>
            </a:r>
            <a:r>
              <a:rPr lang="en-GB" sz="2000" dirty="0"/>
              <a:t>from damp, fire etc.</a:t>
            </a:r>
          </a:p>
          <a:p>
            <a:pPr>
              <a:lnSpc>
                <a:spcPct val="80000"/>
              </a:lnSpc>
            </a:pPr>
            <a:r>
              <a:rPr lang="en-GB" sz="2000" dirty="0"/>
              <a:t>Provided at start of trial and maintained throughout</a:t>
            </a:r>
          </a:p>
          <a:p>
            <a:pPr>
              <a:lnSpc>
                <a:spcPct val="80000"/>
              </a:lnSpc>
            </a:pPr>
            <a:r>
              <a:rPr lang="en-GB" sz="2000" dirty="0" smtClean="0"/>
              <a:t>File </a:t>
            </a:r>
            <a:r>
              <a:rPr lang="en-GB" sz="2000" dirty="0"/>
              <a:t>chronologically with most recent uppermost</a:t>
            </a:r>
          </a:p>
          <a:p>
            <a:pPr>
              <a:lnSpc>
                <a:spcPct val="80000"/>
              </a:lnSpc>
            </a:pPr>
            <a:r>
              <a:rPr lang="en-GB" sz="2000" dirty="0"/>
              <a:t>Label superseded documents but do not destroy them</a:t>
            </a:r>
          </a:p>
          <a:p>
            <a:pPr marL="0" indent="0">
              <a:lnSpc>
                <a:spcPct val="80000"/>
              </a:lnSpc>
              <a:buNone/>
            </a:pPr>
            <a:endParaRPr lang="en-GB" sz="2000" dirty="0" smtClean="0"/>
          </a:p>
          <a:p>
            <a:pPr marL="0" indent="0">
              <a:lnSpc>
                <a:spcPct val="80000"/>
              </a:lnSpc>
              <a:buNone/>
            </a:pPr>
            <a:r>
              <a:rPr lang="en-GB" sz="2000" dirty="0" smtClean="0"/>
              <a:t>Archive</a:t>
            </a:r>
          </a:p>
          <a:p>
            <a:pPr>
              <a:lnSpc>
                <a:spcPct val="80000"/>
              </a:lnSpc>
            </a:pPr>
            <a:r>
              <a:rPr lang="en-GB" sz="2000" dirty="0" smtClean="0"/>
              <a:t>Minimum </a:t>
            </a:r>
            <a:r>
              <a:rPr lang="en-GB" sz="2000" dirty="0"/>
              <a:t>5 years </a:t>
            </a:r>
            <a:endParaRPr lang="en-GB" sz="2000" dirty="0" smtClean="0"/>
          </a:p>
          <a:p>
            <a:pPr>
              <a:lnSpc>
                <a:spcPct val="80000"/>
              </a:lnSpc>
            </a:pPr>
            <a:r>
              <a:rPr lang="en-GB" sz="2000" dirty="0" smtClean="0"/>
              <a:t>Stored </a:t>
            </a:r>
            <a:r>
              <a:rPr lang="en-GB" sz="2000" dirty="0"/>
              <a:t>securely, adequately protected, controlled access</a:t>
            </a:r>
          </a:p>
          <a:p>
            <a:pPr marL="0" indent="0">
              <a:buNone/>
            </a:pPr>
            <a:endParaRPr lang="en-GB"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14</a:t>
            </a:fld>
            <a:endParaRPr lang="en-US"/>
          </a:p>
        </p:txBody>
      </p:sp>
    </p:spTree>
    <p:extLst>
      <p:ext uri="{BB962C8B-B14F-4D97-AF65-F5344CB8AC3E}">
        <p14:creationId xmlns:p14="http://schemas.microsoft.com/office/powerpoint/2010/main" val="3313715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normAutofit/>
          </a:bodyPr>
          <a:lstStyle/>
          <a:p>
            <a:r>
              <a:rPr lang="en-GB" sz="3600" dirty="0" smtClean="0">
                <a:solidFill>
                  <a:srgbClr val="D81E05"/>
                </a:solidFill>
                <a:latin typeface="+mj-lt"/>
              </a:rPr>
              <a:t>Protocol amendments</a:t>
            </a:r>
            <a:endParaRPr lang="en-GB" sz="3600" dirty="0">
              <a:solidFill>
                <a:srgbClr val="D81E05"/>
              </a:solidFill>
              <a:latin typeface="+mj-lt"/>
            </a:endParaRPr>
          </a:p>
        </p:txBody>
      </p:sp>
      <p:sp>
        <p:nvSpPr>
          <p:cNvPr id="3" name="Content Placeholder 2"/>
          <p:cNvSpPr>
            <a:spLocks noGrp="1"/>
          </p:cNvSpPr>
          <p:nvPr>
            <p:ph idx="1"/>
          </p:nvPr>
        </p:nvSpPr>
        <p:spPr>
          <a:xfrm>
            <a:off x="395536" y="2036884"/>
            <a:ext cx="8229600" cy="4525963"/>
          </a:xfrm>
        </p:spPr>
        <p:txBody>
          <a:bodyPr/>
          <a:lstStyle/>
          <a:p>
            <a:pPr marL="0" indent="0">
              <a:buNone/>
            </a:pPr>
            <a:r>
              <a:rPr lang="en-GB" sz="2000" dirty="0"/>
              <a:t>Substantial amendments require a favourable opinion from the </a:t>
            </a:r>
            <a:r>
              <a:rPr lang="en-GB" sz="2000" dirty="0" smtClean="0"/>
              <a:t>REC, HRA </a:t>
            </a:r>
            <a:r>
              <a:rPr lang="en-GB" sz="2000" dirty="0"/>
              <a:t>and </a:t>
            </a:r>
            <a:r>
              <a:rPr lang="en-GB" sz="2000" dirty="0" smtClean="0"/>
              <a:t>local Trust/Organisation before they </a:t>
            </a:r>
            <a:r>
              <a:rPr lang="en-GB" sz="2000" dirty="0"/>
              <a:t>can be </a:t>
            </a:r>
            <a:r>
              <a:rPr lang="en-GB" sz="2000" dirty="0" smtClean="0"/>
              <a:t>implemented</a:t>
            </a:r>
          </a:p>
          <a:p>
            <a:pPr marL="0" indent="0">
              <a:buNone/>
            </a:pPr>
            <a:endParaRPr lang="en-GB" sz="2000" dirty="0" smtClean="0"/>
          </a:p>
          <a:p>
            <a:pPr marL="0" indent="0">
              <a:buNone/>
            </a:pPr>
            <a:r>
              <a:rPr lang="en-GB" sz="2000" b="1" dirty="0" smtClean="0"/>
              <a:t>Except </a:t>
            </a:r>
            <a:r>
              <a:rPr lang="en-GB" sz="2000" b="1" dirty="0"/>
              <a:t>where urgent safety measures need to be taken</a:t>
            </a:r>
          </a:p>
          <a:p>
            <a:endParaRPr lang="en-GB" sz="2000" dirty="0" smtClean="0"/>
          </a:p>
          <a:p>
            <a:pPr marL="0" indent="0">
              <a:buNone/>
            </a:pPr>
            <a:r>
              <a:rPr lang="en-GB" sz="2000" dirty="0" smtClean="0"/>
              <a:t>Amendments may result </a:t>
            </a:r>
            <a:r>
              <a:rPr lang="en-GB" sz="2000" dirty="0"/>
              <a:t>in changes to other essential documents (e.g. PIS/ICF</a:t>
            </a:r>
            <a:r>
              <a:rPr lang="en-GB" sz="2000" dirty="0" smtClean="0"/>
              <a:t>)  </a:t>
            </a:r>
          </a:p>
          <a:p>
            <a:r>
              <a:rPr lang="en-GB" sz="2000" dirty="0" smtClean="0"/>
              <a:t>New versions must not be </a:t>
            </a:r>
            <a:r>
              <a:rPr lang="en-GB" sz="2000" dirty="0"/>
              <a:t>used until appropriate approvals </a:t>
            </a:r>
            <a:r>
              <a:rPr lang="en-GB" sz="2000" dirty="0" smtClean="0"/>
              <a:t>are obtained</a:t>
            </a:r>
            <a:endParaRPr lang="en-GB" sz="2000" dirty="0"/>
          </a:p>
          <a:p>
            <a:pPr marL="0" indent="0">
              <a:buNone/>
            </a:pPr>
            <a:r>
              <a:rPr lang="en-GB" sz="2000" dirty="0"/>
              <a:t>Version control</a:t>
            </a:r>
          </a:p>
          <a:p>
            <a:r>
              <a:rPr lang="en-GB" sz="2000" dirty="0" smtClean="0"/>
              <a:t>All study documents must be version controlled</a:t>
            </a:r>
            <a:endParaRPr lang="en-GB" sz="2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15</a:t>
            </a:fld>
            <a:endParaRPr lang="en-US"/>
          </a:p>
        </p:txBody>
      </p:sp>
    </p:spTree>
    <p:extLst>
      <p:ext uri="{BB962C8B-B14F-4D97-AF65-F5344CB8AC3E}">
        <p14:creationId xmlns:p14="http://schemas.microsoft.com/office/powerpoint/2010/main" val="2203777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01008"/>
            <a:ext cx="8229600" cy="1143000"/>
          </a:xfrm>
        </p:spPr>
        <p:txBody>
          <a:bodyPr>
            <a:normAutofit fontScale="90000"/>
          </a:bodyPr>
          <a:lstStyle/>
          <a:p>
            <a:r>
              <a:rPr lang="en-GB" sz="1800" dirty="0" smtClean="0"/>
              <a:t/>
            </a:r>
            <a:br>
              <a:rPr lang="en-GB" sz="1800" dirty="0" smtClean="0"/>
            </a:br>
            <a:r>
              <a:rPr lang="en-GB" sz="1800" dirty="0"/>
              <a:t/>
            </a:r>
            <a:br>
              <a:rPr lang="en-GB" sz="1800" dirty="0"/>
            </a:br>
            <a:r>
              <a:rPr lang="en-GB" sz="2000" dirty="0" smtClean="0"/>
              <a:t>At </a:t>
            </a:r>
            <a:r>
              <a:rPr lang="en-GB" sz="2000" dirty="0"/>
              <a:t>the end of this section you </a:t>
            </a:r>
            <a:r>
              <a:rPr lang="en-GB" sz="2000" dirty="0" smtClean="0"/>
              <a:t>will:</a:t>
            </a:r>
            <a:r>
              <a:rPr lang="en-GB" sz="2000" dirty="0"/>
              <a:t/>
            </a:r>
            <a:br>
              <a:rPr lang="en-GB" sz="2000" dirty="0"/>
            </a:br>
            <a:r>
              <a:rPr lang="en-GB" sz="2000" dirty="0" smtClean="0"/>
              <a:t>	</a:t>
            </a:r>
            <a:br>
              <a:rPr lang="en-GB" sz="2000" dirty="0" smtClean="0"/>
            </a:br>
            <a:r>
              <a:rPr lang="en-GB" sz="2000" dirty="0" smtClean="0"/>
              <a:t>Understand </a:t>
            </a:r>
            <a:r>
              <a:rPr lang="en-GB" sz="2000" dirty="0"/>
              <a:t>your responsibilities in the consent process</a:t>
            </a:r>
            <a:r>
              <a:rPr lang="en-GB" sz="1800" dirty="0"/>
              <a:t/>
            </a:r>
            <a:br>
              <a:rPr lang="en-GB" sz="1800" dirty="0"/>
            </a:br>
            <a:endParaRPr lang="en-GB" sz="1800" dirty="0"/>
          </a:p>
        </p:txBody>
      </p:sp>
      <p:sp>
        <p:nvSpPr>
          <p:cNvPr id="3" name="Content Placeholder 2"/>
          <p:cNvSpPr>
            <a:spLocks noGrp="1"/>
          </p:cNvSpPr>
          <p:nvPr>
            <p:ph idx="1"/>
          </p:nvPr>
        </p:nvSpPr>
        <p:spPr>
          <a:xfrm>
            <a:off x="395536" y="1776698"/>
            <a:ext cx="8229600" cy="1473027"/>
          </a:xfrm>
        </p:spPr>
        <p:txBody>
          <a:bodyPr>
            <a:normAutofit/>
          </a:bodyPr>
          <a:lstStyle/>
          <a:p>
            <a:pPr marL="0" indent="0">
              <a:buNone/>
            </a:pPr>
            <a:r>
              <a:rPr lang="en-GB" sz="3600" b="1" dirty="0" smtClean="0">
                <a:solidFill>
                  <a:srgbClr val="D81E05"/>
                </a:solidFill>
                <a:latin typeface="+mj-lt"/>
              </a:rPr>
              <a:t>INFORMED CONSENT</a:t>
            </a:r>
            <a:endParaRPr lang="en-GB" sz="3600" b="1" dirty="0">
              <a:solidFill>
                <a:srgbClr val="D81E05"/>
              </a:solidFill>
              <a:latin typeface="+mj-lt"/>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16</a:t>
            </a:fld>
            <a:endParaRPr lang="en-US"/>
          </a:p>
        </p:txBody>
      </p:sp>
    </p:spTree>
    <p:extLst>
      <p:ext uri="{BB962C8B-B14F-4D97-AF65-F5344CB8AC3E}">
        <p14:creationId xmlns:p14="http://schemas.microsoft.com/office/powerpoint/2010/main" val="2153486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What is informed consent?</a:t>
            </a:r>
            <a:endParaRPr lang="en-GB" sz="3600" dirty="0">
              <a:solidFill>
                <a:srgbClr val="D81E05"/>
              </a:solidFill>
              <a:latin typeface="+mj-lt"/>
            </a:endParaRPr>
          </a:p>
        </p:txBody>
      </p:sp>
      <p:sp>
        <p:nvSpPr>
          <p:cNvPr id="4" name="Footer Placeholder 3"/>
          <p:cNvSpPr>
            <a:spLocks noGrp="1"/>
          </p:cNvSpPr>
          <p:nvPr>
            <p:ph type="ftr" sz="quarter" idx="11"/>
          </p:nvPr>
        </p:nvSpPr>
        <p:spPr>
          <a:xfrm>
            <a:off x="611560" y="5013176"/>
            <a:ext cx="7920880" cy="1440161"/>
          </a:xfrm>
          <a:ln>
            <a:noFill/>
          </a:ln>
        </p:spPr>
        <p:txBody>
          <a:bodyPr/>
          <a:lstStyle/>
          <a:p>
            <a:pPr algn="l"/>
            <a:r>
              <a:rPr lang="en-US" sz="2000" dirty="0" smtClean="0">
                <a:solidFill>
                  <a:schemeClr val="tx1"/>
                </a:solidFill>
              </a:rPr>
              <a:t>In order to be valid consent should be</a:t>
            </a:r>
          </a:p>
          <a:p>
            <a:pPr marL="171450" indent="-171450" algn="l">
              <a:buFont typeface="Arial" pitchFamily="34" charset="0"/>
              <a:buChar char="•"/>
            </a:pPr>
            <a:r>
              <a:rPr lang="en-US" sz="2000" dirty="0" smtClean="0">
                <a:solidFill>
                  <a:schemeClr val="tx1"/>
                </a:solidFill>
              </a:rPr>
              <a:t>Voluntary</a:t>
            </a:r>
          </a:p>
          <a:p>
            <a:pPr marL="171450" indent="-171450" algn="l">
              <a:buFont typeface="Arial" pitchFamily="34" charset="0"/>
              <a:buChar char="•"/>
            </a:pPr>
            <a:r>
              <a:rPr lang="en-US" sz="2000" dirty="0" smtClean="0">
                <a:solidFill>
                  <a:schemeClr val="tx1"/>
                </a:solidFill>
              </a:rPr>
              <a:t>Informed</a:t>
            </a:r>
          </a:p>
          <a:p>
            <a:pPr marL="171450" indent="-171450" algn="l">
              <a:buFont typeface="Arial" pitchFamily="34" charset="0"/>
              <a:buChar char="•"/>
            </a:pPr>
            <a:r>
              <a:rPr lang="en-US" sz="2000" dirty="0" smtClean="0">
                <a:solidFill>
                  <a:schemeClr val="tx1"/>
                </a:solidFill>
              </a:rPr>
              <a:t>Competent</a:t>
            </a:r>
            <a:endParaRPr lang="en-US" sz="2000" dirty="0">
              <a:solidFill>
                <a:schemeClr val="tx1"/>
              </a:solidFill>
            </a:endParaRPr>
          </a:p>
        </p:txBody>
      </p:sp>
      <p:sp>
        <p:nvSpPr>
          <p:cNvPr id="5" name="Slide Number Placeholder 4"/>
          <p:cNvSpPr>
            <a:spLocks noGrp="1"/>
          </p:cNvSpPr>
          <p:nvPr>
            <p:ph type="sldNum" sz="quarter" idx="12"/>
          </p:nvPr>
        </p:nvSpPr>
        <p:spPr/>
        <p:txBody>
          <a:bodyPr/>
          <a:lstStyle/>
          <a:p>
            <a:fld id="{04A3A10D-7D5E-4932-A76F-CD1632FD3D96}" type="slidenum">
              <a:rPr lang="en-US" smtClean="0"/>
              <a:pPr/>
              <a:t>17</a:t>
            </a:fld>
            <a:endParaRPr lang="en-US"/>
          </a:p>
        </p:txBody>
      </p:sp>
      <p:sp>
        <p:nvSpPr>
          <p:cNvPr id="6" name="Content Placeholder 5"/>
          <p:cNvSpPr>
            <a:spLocks noGrp="1"/>
          </p:cNvSpPr>
          <p:nvPr>
            <p:ph idx="1"/>
          </p:nvPr>
        </p:nvSpPr>
        <p:spPr>
          <a:xfrm>
            <a:off x="539552" y="1628800"/>
            <a:ext cx="8229600" cy="3384376"/>
          </a:xfrm>
          <a:prstGeom prst="roundRect">
            <a:avLst/>
          </a:prstGeom>
          <a:solidFill>
            <a:schemeClr val="bg1">
              <a:lumMod val="85000"/>
            </a:schemeClr>
          </a:solidFill>
          <a:ln>
            <a:noFill/>
          </a:ln>
        </p:spPr>
        <p:style>
          <a:lnRef idx="0">
            <a:schemeClr val="accent3"/>
          </a:lnRef>
          <a:fillRef idx="3">
            <a:schemeClr val="accent3"/>
          </a:fillRef>
          <a:effectRef idx="3">
            <a:schemeClr val="accent3"/>
          </a:effectRef>
          <a:fontRef idx="minor">
            <a:schemeClr val="lt1"/>
          </a:fontRef>
        </p:style>
        <p:txBody>
          <a:bodyPr anchor="ctr"/>
          <a:lstStyle/>
          <a:p>
            <a:pPr marL="342900" indent="-342900" algn="r">
              <a:spcBef>
                <a:spcPct val="20000"/>
              </a:spcBef>
              <a:defRPr/>
            </a:pPr>
            <a:r>
              <a:rPr lang="en-GB" sz="2400" kern="0" dirty="0">
                <a:solidFill>
                  <a:srgbClr val="000000"/>
                </a:solidFill>
              </a:rPr>
              <a:t>ICH-GCP E6 Document 1.28 (1996)</a:t>
            </a:r>
          </a:p>
          <a:p>
            <a:pPr marL="342900">
              <a:spcBef>
                <a:spcPct val="20000"/>
              </a:spcBef>
              <a:defRPr/>
            </a:pPr>
            <a:r>
              <a:rPr lang="en-GB" sz="2400" kern="0" dirty="0">
                <a:solidFill>
                  <a:srgbClr val="000000"/>
                </a:solidFill>
              </a:rPr>
              <a:t>A process by which a subject </a:t>
            </a:r>
            <a:r>
              <a:rPr lang="en-GB" sz="2400" b="1" kern="0" dirty="0">
                <a:solidFill>
                  <a:srgbClr val="000000"/>
                </a:solidFill>
              </a:rPr>
              <a:t>voluntarily confirms </a:t>
            </a:r>
            <a:r>
              <a:rPr lang="en-GB" sz="2400" kern="0" dirty="0">
                <a:solidFill>
                  <a:srgbClr val="000000"/>
                </a:solidFill>
              </a:rPr>
              <a:t>his/her willingness to participate in a trial, after having been </a:t>
            </a:r>
            <a:r>
              <a:rPr lang="en-GB" sz="2400" b="1" kern="0" dirty="0">
                <a:solidFill>
                  <a:srgbClr val="000000"/>
                </a:solidFill>
              </a:rPr>
              <a:t>informed of all aspects of the trial</a:t>
            </a:r>
            <a:r>
              <a:rPr lang="en-GB" sz="2400" kern="0" dirty="0">
                <a:solidFill>
                  <a:srgbClr val="000000"/>
                </a:solidFill>
              </a:rPr>
              <a:t> that are relevant to the subjects decision to participate.  Informed consent is </a:t>
            </a:r>
            <a:r>
              <a:rPr lang="en-GB" sz="2400" b="1" kern="0" dirty="0">
                <a:solidFill>
                  <a:srgbClr val="000000"/>
                </a:solidFill>
              </a:rPr>
              <a:t>documented</a:t>
            </a:r>
            <a:r>
              <a:rPr lang="en-GB" sz="2400" kern="0" dirty="0">
                <a:solidFill>
                  <a:srgbClr val="000000"/>
                </a:solidFill>
              </a:rPr>
              <a:t> by means of a </a:t>
            </a:r>
            <a:r>
              <a:rPr lang="en-GB" sz="2400" b="1" kern="0" dirty="0">
                <a:solidFill>
                  <a:srgbClr val="000000"/>
                </a:solidFill>
              </a:rPr>
              <a:t>written, signed and dated Informed Consent Form.</a:t>
            </a:r>
          </a:p>
        </p:txBody>
      </p:sp>
    </p:spTree>
    <p:extLst>
      <p:ext uri="{BB962C8B-B14F-4D97-AF65-F5344CB8AC3E}">
        <p14:creationId xmlns:p14="http://schemas.microsoft.com/office/powerpoint/2010/main" val="2195776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rmAutofit/>
          </a:bodyPr>
          <a:lstStyle/>
          <a:p>
            <a:r>
              <a:rPr lang="en-GB" sz="3200" dirty="0" smtClean="0">
                <a:solidFill>
                  <a:srgbClr val="FF0000"/>
                </a:solidFill>
                <a:latin typeface="+mj-lt"/>
              </a:rPr>
              <a:t>The process of informed consent</a:t>
            </a:r>
            <a:endParaRPr lang="en-GB" sz="3200" dirty="0">
              <a:solidFill>
                <a:srgbClr val="FF0000"/>
              </a:solidFill>
              <a:latin typeface="+mj-lt"/>
            </a:endParaRPr>
          </a:p>
        </p:txBody>
      </p:sp>
      <p:sp>
        <p:nvSpPr>
          <p:cNvPr id="4" name="Footer Placeholder 3"/>
          <p:cNvSpPr>
            <a:spLocks noGrp="1"/>
          </p:cNvSpPr>
          <p:nvPr>
            <p:ph type="ftr" sz="quarter" idx="11"/>
          </p:nvPr>
        </p:nvSpPr>
        <p:spPr>
          <a:xfrm>
            <a:off x="1187624" y="5445224"/>
            <a:ext cx="6696744" cy="365125"/>
          </a:xfrm>
        </p:spPr>
        <p:txBody>
          <a:bodyPr/>
          <a:lstStyle/>
          <a:p>
            <a:r>
              <a:rPr lang="en-US" sz="2400" b="1" dirty="0" smtClean="0">
                <a:solidFill>
                  <a:schemeClr val="tx1"/>
                </a:solidFill>
              </a:rPr>
              <a:t>Before any trial related procedure take place</a:t>
            </a:r>
            <a:endParaRPr lang="en-US" sz="2400" b="1" dirty="0">
              <a:solidFill>
                <a:schemeClr val="tx1"/>
              </a:solidFill>
            </a:endParaRPr>
          </a:p>
        </p:txBody>
      </p:sp>
      <p:sp>
        <p:nvSpPr>
          <p:cNvPr id="5" name="Slide Number Placeholder 4"/>
          <p:cNvSpPr>
            <a:spLocks noGrp="1"/>
          </p:cNvSpPr>
          <p:nvPr>
            <p:ph type="sldNum" sz="quarter" idx="12"/>
          </p:nvPr>
        </p:nvSpPr>
        <p:spPr>
          <a:xfrm>
            <a:off x="1045940" y="6381328"/>
            <a:ext cx="7571184" cy="365125"/>
          </a:xfrm>
        </p:spPr>
        <p:txBody>
          <a:bodyPr/>
          <a:lstStyle/>
          <a:p>
            <a:fld id="{04A3A10D-7D5E-4932-A76F-CD1632FD3D96}" type="slidenum">
              <a:rPr lang="en-US" smtClean="0"/>
              <a:pPr/>
              <a:t>18</a:t>
            </a:fld>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215097011"/>
              </p:ext>
            </p:extLst>
          </p:nvPr>
        </p:nvGraphicFramePr>
        <p:xfrm>
          <a:off x="387524" y="1088285"/>
          <a:ext cx="8229600" cy="4356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58974" y="1750725"/>
            <a:ext cx="1584176" cy="507831"/>
          </a:xfrm>
          <a:prstGeom prst="rect">
            <a:avLst/>
          </a:prstGeom>
          <a:noFill/>
        </p:spPr>
        <p:txBody>
          <a:bodyPr wrap="square" rtlCol="0">
            <a:spAutoFit/>
          </a:bodyPr>
          <a:lstStyle/>
          <a:p>
            <a:pPr algn="ctr"/>
            <a:r>
              <a:rPr lang="en-GB" sz="900" dirty="0" smtClean="0"/>
              <a:t>At practice opportunistic or NHS HC appointment/NHS HC Mailshot </a:t>
            </a:r>
            <a:endParaRPr lang="en-GB" sz="900" dirty="0"/>
          </a:p>
        </p:txBody>
      </p:sp>
      <p:sp>
        <p:nvSpPr>
          <p:cNvPr id="8" name="TextBox 7"/>
          <p:cNvSpPr txBox="1"/>
          <p:nvPr/>
        </p:nvSpPr>
        <p:spPr>
          <a:xfrm>
            <a:off x="2514600" y="1734701"/>
            <a:ext cx="2160240" cy="507831"/>
          </a:xfrm>
          <a:prstGeom prst="rect">
            <a:avLst/>
          </a:prstGeom>
          <a:noFill/>
        </p:spPr>
        <p:txBody>
          <a:bodyPr wrap="square" rtlCol="0">
            <a:spAutoFit/>
          </a:bodyPr>
          <a:lstStyle/>
          <a:p>
            <a:pPr algn="ctr"/>
            <a:r>
              <a:rPr lang="en-GB" sz="900" dirty="0" smtClean="0"/>
              <a:t>Crib sheet, Abbreviated information </a:t>
            </a:r>
          </a:p>
          <a:p>
            <a:pPr algn="ctr"/>
            <a:r>
              <a:rPr lang="en-GB" sz="900" dirty="0" smtClean="0"/>
              <a:t>(opportunistic/NHS HC appointment) </a:t>
            </a:r>
          </a:p>
          <a:p>
            <a:pPr algn="ctr"/>
            <a:r>
              <a:rPr lang="en-GB" sz="900" dirty="0" smtClean="0"/>
              <a:t>or Full information if NHS HC Mailshot </a:t>
            </a:r>
            <a:endParaRPr lang="en-GB" sz="900" dirty="0"/>
          </a:p>
        </p:txBody>
      </p:sp>
      <p:cxnSp>
        <p:nvCxnSpPr>
          <p:cNvPr id="10" name="Straight Connector 9"/>
          <p:cNvCxnSpPr>
            <a:stCxn id="7" idx="2"/>
          </p:cNvCxnSpPr>
          <p:nvPr/>
        </p:nvCxnSpPr>
        <p:spPr>
          <a:xfrm>
            <a:off x="1451062" y="2258556"/>
            <a:ext cx="0" cy="90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94720" y="2258556"/>
            <a:ext cx="0" cy="903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486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6096000" cy="864096"/>
          </a:xfrm>
        </p:spPr>
        <p:txBody>
          <a:bodyPr>
            <a:normAutofit/>
          </a:bodyPr>
          <a:lstStyle/>
          <a:p>
            <a:r>
              <a:rPr lang="en-GB" sz="3600" dirty="0" smtClean="0">
                <a:solidFill>
                  <a:srgbClr val="D81E05"/>
                </a:solidFill>
              </a:rPr>
              <a:t>Witnessed consent process</a:t>
            </a:r>
            <a:endParaRPr lang="en-GB" sz="3600" dirty="0">
              <a:solidFill>
                <a:srgbClr val="D81E05"/>
              </a:solidFill>
            </a:endParaRPr>
          </a:p>
        </p:txBody>
      </p:sp>
      <p:sp>
        <p:nvSpPr>
          <p:cNvPr id="3" name="Content Placeholder 2"/>
          <p:cNvSpPr>
            <a:spLocks noGrp="1"/>
          </p:cNvSpPr>
          <p:nvPr>
            <p:ph idx="1"/>
          </p:nvPr>
        </p:nvSpPr>
        <p:spPr>
          <a:xfrm>
            <a:off x="457200" y="2420888"/>
            <a:ext cx="8229600" cy="3744416"/>
          </a:xfrm>
        </p:spPr>
        <p:txBody>
          <a:bodyPr>
            <a:normAutofit/>
          </a:bodyPr>
          <a:lstStyle/>
          <a:p>
            <a:pPr marL="0" indent="0">
              <a:buNone/>
            </a:pPr>
            <a:r>
              <a:rPr lang="en-GB" sz="2000" dirty="0" smtClean="0"/>
              <a:t>The witnessed process can be used opportunistically when patients attend for a clinical visit and have a NHS Health Check </a:t>
            </a:r>
          </a:p>
          <a:p>
            <a:pPr marL="0" indent="0">
              <a:buNone/>
            </a:pPr>
            <a:endParaRPr lang="en-GB" sz="2000" dirty="0" smtClean="0"/>
          </a:p>
          <a:p>
            <a:pPr marL="0" indent="0">
              <a:buNone/>
            </a:pPr>
            <a:r>
              <a:rPr lang="en-GB" sz="2000" dirty="0" smtClean="0"/>
              <a:t>or when they attend specifically for a NHS Health Check </a:t>
            </a:r>
          </a:p>
          <a:p>
            <a:pPr marL="0" indent="0">
              <a:buNone/>
            </a:pPr>
            <a:endParaRPr lang="en-GB" sz="2000" dirty="0" smtClean="0"/>
          </a:p>
          <a:p>
            <a:r>
              <a:rPr lang="en-GB" sz="2000" dirty="0"/>
              <a:t>Discuss concept of </a:t>
            </a:r>
            <a:r>
              <a:rPr lang="en-GB" sz="2000" dirty="0" smtClean="0"/>
              <a:t>study</a:t>
            </a:r>
          </a:p>
          <a:p>
            <a:pPr marL="0" indent="0">
              <a:buNone/>
            </a:pPr>
            <a:endParaRPr lang="en-GB" sz="2000" dirty="0"/>
          </a:p>
          <a:p>
            <a:r>
              <a:rPr lang="en-GB" sz="2000" dirty="0"/>
              <a:t>If interested provide </a:t>
            </a:r>
            <a:r>
              <a:rPr lang="en-GB" sz="2000" dirty="0" smtClean="0"/>
              <a:t>verbal </a:t>
            </a:r>
            <a:r>
              <a:rPr lang="en-GB" sz="2000" dirty="0"/>
              <a:t>information</a:t>
            </a:r>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A3A10D-7D5E-4932-A76F-CD1632FD3D96}" type="slidenum">
              <a:rPr lang="en-US" smtClean="0"/>
              <a:pPr/>
              <a:t>19</a:t>
            </a:fld>
            <a:endParaRPr lang="en-US"/>
          </a:p>
        </p:txBody>
      </p:sp>
    </p:spTree>
    <p:extLst>
      <p:ext uri="{BB962C8B-B14F-4D97-AF65-F5344CB8AC3E}">
        <p14:creationId xmlns:p14="http://schemas.microsoft.com/office/powerpoint/2010/main" val="1199242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5616624" cy="1080120"/>
          </a:xfrm>
        </p:spPr>
        <p:txBody>
          <a:bodyPr>
            <a:normAutofit/>
          </a:bodyPr>
          <a:lstStyle/>
          <a:p>
            <a:r>
              <a:rPr lang="en-GB" sz="3600" dirty="0" smtClean="0">
                <a:solidFill>
                  <a:srgbClr val="D81E05"/>
                </a:solidFill>
                <a:latin typeface="+mj-lt"/>
              </a:rPr>
              <a:t>Introduction</a:t>
            </a:r>
            <a:endParaRPr lang="en-GB" sz="3600" dirty="0">
              <a:solidFill>
                <a:srgbClr val="D81E05"/>
              </a:solidFill>
              <a:latin typeface="+mj-lt"/>
            </a:endParaRP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201671928"/>
              </p:ext>
            </p:extLst>
          </p:nvPr>
        </p:nvGraphicFramePr>
        <p:xfrm>
          <a:off x="457200" y="1412776"/>
          <a:ext cx="8229600" cy="4895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7522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Provide information</a:t>
            </a:r>
            <a:endParaRPr lang="en-GB" sz="3600" dirty="0">
              <a:solidFill>
                <a:srgbClr val="D81E05"/>
              </a:solidFill>
              <a:latin typeface="+mj-lt"/>
            </a:endParaRPr>
          </a:p>
        </p:txBody>
      </p:sp>
      <p:sp>
        <p:nvSpPr>
          <p:cNvPr id="3" name="Content Placeholder 2"/>
          <p:cNvSpPr>
            <a:spLocks noGrp="1"/>
          </p:cNvSpPr>
          <p:nvPr>
            <p:ph idx="1"/>
          </p:nvPr>
        </p:nvSpPr>
        <p:spPr/>
        <p:txBody>
          <a:bodyPr/>
          <a:lstStyle/>
          <a:p>
            <a:pPr marL="0" indent="0">
              <a:buNone/>
            </a:pPr>
            <a:r>
              <a:rPr lang="en-GB" sz="2000" dirty="0"/>
              <a:t>Verbal </a:t>
            </a:r>
            <a:r>
              <a:rPr lang="en-GB" sz="2000" dirty="0" smtClean="0"/>
              <a:t>information</a:t>
            </a:r>
          </a:p>
          <a:p>
            <a:pPr marL="0" indent="0">
              <a:buNone/>
            </a:pPr>
            <a:endParaRPr lang="en-GB" sz="2000" dirty="0" smtClean="0"/>
          </a:p>
          <a:p>
            <a:pPr marL="0" indent="0">
              <a:buNone/>
            </a:pPr>
            <a:r>
              <a:rPr lang="en-GB" sz="2000" dirty="0" smtClean="0"/>
              <a:t>Key </a:t>
            </a:r>
            <a:r>
              <a:rPr lang="en-GB" sz="2000" dirty="0"/>
              <a:t>points to relay to </a:t>
            </a:r>
            <a:r>
              <a:rPr lang="en-GB" sz="2000" dirty="0" smtClean="0"/>
              <a:t>participant</a:t>
            </a:r>
          </a:p>
          <a:p>
            <a:r>
              <a:rPr lang="en-GB" sz="2000" dirty="0" smtClean="0"/>
              <a:t>Purpose</a:t>
            </a:r>
            <a:endParaRPr lang="en-GB" sz="2000" dirty="0"/>
          </a:p>
          <a:p>
            <a:r>
              <a:rPr lang="en-GB" sz="2000" dirty="0" smtClean="0"/>
              <a:t>Voluntary/right </a:t>
            </a:r>
            <a:r>
              <a:rPr lang="en-GB" sz="2000" dirty="0"/>
              <a:t>to withdraw/will not effect their </a:t>
            </a:r>
            <a:r>
              <a:rPr lang="en-GB" sz="2000" dirty="0" smtClean="0"/>
              <a:t>care</a:t>
            </a:r>
          </a:p>
          <a:p>
            <a:r>
              <a:rPr lang="en-GB" sz="2000" dirty="0" smtClean="0"/>
              <a:t>What </a:t>
            </a:r>
            <a:r>
              <a:rPr lang="en-GB" sz="2000" dirty="0"/>
              <a:t>will they have to </a:t>
            </a:r>
            <a:r>
              <a:rPr lang="en-GB" sz="2000" dirty="0" smtClean="0"/>
              <a:t>do: consent</a:t>
            </a:r>
            <a:r>
              <a:rPr lang="en-GB" sz="2000" dirty="0"/>
              <a:t>, blood sample (DNA), permit use of </a:t>
            </a:r>
            <a:r>
              <a:rPr lang="en-GB" sz="2000" dirty="0" smtClean="0"/>
              <a:t>data</a:t>
            </a:r>
          </a:p>
          <a:p>
            <a:r>
              <a:rPr lang="en-GB" sz="2000" dirty="0" smtClean="0"/>
              <a:t>Storage </a:t>
            </a:r>
            <a:r>
              <a:rPr lang="en-GB" sz="2000" dirty="0"/>
              <a:t>of samples and </a:t>
            </a:r>
            <a:r>
              <a:rPr lang="en-GB" sz="2000" dirty="0" smtClean="0"/>
              <a:t>data</a:t>
            </a:r>
          </a:p>
          <a:p>
            <a:r>
              <a:rPr lang="en-GB" sz="2000" dirty="0" smtClean="0"/>
              <a:t>Confidentiality</a:t>
            </a:r>
            <a:endParaRPr lang="en-GB" sz="2000" dirty="0"/>
          </a:p>
          <a:p>
            <a:r>
              <a:rPr lang="en-GB" sz="2000" dirty="0" smtClean="0"/>
              <a:t>Contact/further </a:t>
            </a:r>
            <a:r>
              <a:rPr lang="en-GB" sz="2000" dirty="0"/>
              <a:t>information</a:t>
            </a:r>
          </a:p>
          <a:p>
            <a:r>
              <a:rPr lang="en-GB" sz="2000" dirty="0" smtClean="0"/>
              <a:t>Crib sheet available: section 1 of site file</a:t>
            </a:r>
            <a:endParaRPr lang="en-GB" sz="2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20</a:t>
            </a:fld>
            <a:endParaRPr lang="en-US"/>
          </a:p>
        </p:txBody>
      </p:sp>
    </p:spTree>
    <p:extLst>
      <p:ext uri="{BB962C8B-B14F-4D97-AF65-F5344CB8AC3E}">
        <p14:creationId xmlns:p14="http://schemas.microsoft.com/office/powerpoint/2010/main" val="1087967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solidFill>
                  <a:srgbClr val="D81E05"/>
                </a:solidFill>
                <a:latin typeface="+mj-lt"/>
              </a:rPr>
              <a:t>Witnessed consent process -</a:t>
            </a:r>
            <a:br>
              <a:rPr lang="en-GB" sz="3600" dirty="0" smtClean="0">
                <a:solidFill>
                  <a:srgbClr val="D81E05"/>
                </a:solidFill>
                <a:latin typeface="+mj-lt"/>
              </a:rPr>
            </a:br>
            <a:r>
              <a:rPr lang="en-GB" sz="3600" dirty="0" smtClean="0">
                <a:solidFill>
                  <a:srgbClr val="D81E05"/>
                </a:solidFill>
                <a:latin typeface="+mj-lt"/>
              </a:rPr>
              <a:t>Providing further information</a:t>
            </a:r>
            <a:endParaRPr lang="en-GB" sz="3600" dirty="0">
              <a:solidFill>
                <a:srgbClr val="D81E05"/>
              </a:solidFill>
              <a:latin typeface="+mj-lt"/>
            </a:endParaRPr>
          </a:p>
        </p:txBody>
      </p:sp>
      <p:sp>
        <p:nvSpPr>
          <p:cNvPr id="3" name="Content Placeholder 2"/>
          <p:cNvSpPr>
            <a:spLocks noGrp="1"/>
          </p:cNvSpPr>
          <p:nvPr>
            <p:ph idx="1"/>
          </p:nvPr>
        </p:nvSpPr>
        <p:spPr/>
        <p:txBody>
          <a:bodyPr>
            <a:normAutofit lnSpcReduction="10000"/>
          </a:bodyPr>
          <a:lstStyle/>
          <a:p>
            <a:pPr marL="0" indent="0">
              <a:buNone/>
            </a:pPr>
            <a:r>
              <a:rPr lang="en-GB" sz="2000" dirty="0"/>
              <a:t>Written </a:t>
            </a:r>
            <a:r>
              <a:rPr lang="en-GB" sz="2000" dirty="0" smtClean="0"/>
              <a:t>information</a:t>
            </a:r>
          </a:p>
          <a:p>
            <a:pPr marL="0" indent="0">
              <a:buNone/>
            </a:pPr>
            <a:endParaRPr lang="en-GB" sz="2000" dirty="0" smtClean="0"/>
          </a:p>
          <a:p>
            <a:r>
              <a:rPr lang="en-GB" sz="2000" dirty="0" smtClean="0"/>
              <a:t>Provide the participant </a:t>
            </a:r>
            <a:r>
              <a:rPr lang="en-GB" sz="2000" dirty="0"/>
              <a:t>with </a:t>
            </a:r>
            <a:r>
              <a:rPr lang="en-GB" sz="2000" dirty="0" smtClean="0"/>
              <a:t>the abbreviated </a:t>
            </a:r>
            <a:r>
              <a:rPr lang="en-GB" sz="2000" dirty="0"/>
              <a:t>participant information sheet </a:t>
            </a:r>
            <a:r>
              <a:rPr lang="en-GB" sz="2000" dirty="0" smtClean="0"/>
              <a:t>(version </a:t>
            </a:r>
            <a:r>
              <a:rPr lang="en-GB" sz="2000" dirty="0"/>
              <a:t>3 </a:t>
            </a:r>
            <a:r>
              <a:rPr lang="en-GB" sz="2000" dirty="0" smtClean="0"/>
              <a:t>12/09/13) to read prior to consent</a:t>
            </a:r>
          </a:p>
          <a:p>
            <a:pPr marL="0" indent="0">
              <a:buNone/>
            </a:pPr>
            <a:endParaRPr lang="en-GB" sz="2000" dirty="0" smtClean="0"/>
          </a:p>
          <a:p>
            <a:r>
              <a:rPr lang="en-GB" sz="2000" dirty="0" smtClean="0"/>
              <a:t>Provide </a:t>
            </a:r>
            <a:r>
              <a:rPr lang="en-GB" sz="2000" dirty="0"/>
              <a:t>detailed participant information leaflet </a:t>
            </a:r>
            <a:r>
              <a:rPr lang="en-GB" sz="2000" dirty="0" smtClean="0"/>
              <a:t>(version </a:t>
            </a:r>
            <a:r>
              <a:rPr lang="en-GB" sz="2000" dirty="0"/>
              <a:t>4 </a:t>
            </a:r>
            <a:r>
              <a:rPr lang="en-GB" sz="2000" dirty="0" smtClean="0"/>
              <a:t>12/09/13) to </a:t>
            </a:r>
            <a:r>
              <a:rPr lang="en-GB" sz="2000" dirty="0"/>
              <a:t>take home and read </a:t>
            </a:r>
            <a:r>
              <a:rPr lang="en-GB" sz="2000" dirty="0" smtClean="0"/>
              <a:t>later</a:t>
            </a:r>
          </a:p>
          <a:p>
            <a:pPr marL="0" indent="0">
              <a:buNone/>
            </a:pPr>
            <a:endParaRPr lang="en-GB" sz="2000" dirty="0" smtClean="0"/>
          </a:p>
          <a:p>
            <a:r>
              <a:rPr lang="en-GB" sz="2000" dirty="0" smtClean="0"/>
              <a:t>Only </a:t>
            </a:r>
            <a:r>
              <a:rPr lang="en-GB" sz="2000" dirty="0"/>
              <a:t>use Information sheet and consent form approved by </a:t>
            </a:r>
            <a:r>
              <a:rPr lang="en-GB" sz="2000" dirty="0" smtClean="0"/>
              <a:t>REC</a:t>
            </a:r>
          </a:p>
          <a:p>
            <a:pPr marL="0" indent="0">
              <a:buNone/>
            </a:pPr>
            <a:endParaRPr lang="en-GB" sz="2000" dirty="0" smtClean="0"/>
          </a:p>
          <a:p>
            <a:r>
              <a:rPr lang="en-GB" sz="2000" dirty="0" smtClean="0"/>
              <a:t>Must </a:t>
            </a:r>
            <a:r>
              <a:rPr lang="en-GB" sz="2000" dirty="0"/>
              <a:t>not be changed except by formal </a:t>
            </a:r>
            <a:r>
              <a:rPr lang="en-GB" sz="2000" dirty="0" smtClean="0"/>
              <a:t>amendment</a:t>
            </a:r>
          </a:p>
          <a:p>
            <a:pPr marL="0" indent="0">
              <a:buNone/>
            </a:pPr>
            <a:endParaRPr lang="en-GB" sz="2000" dirty="0" smtClean="0"/>
          </a:p>
          <a:p>
            <a:r>
              <a:rPr lang="en-GB" sz="2000" dirty="0" smtClean="0"/>
              <a:t>Multiple </a:t>
            </a:r>
            <a:r>
              <a:rPr lang="en-GB" sz="2000" dirty="0"/>
              <a:t>languages available</a:t>
            </a:r>
          </a:p>
          <a:p>
            <a:pPr marL="0" indent="0">
              <a:buNone/>
            </a:pPr>
            <a:endParaRPr lang="en-GB" sz="2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21</a:t>
            </a:fld>
            <a:endParaRPr lang="en-US"/>
          </a:p>
        </p:txBody>
      </p:sp>
    </p:spTree>
    <p:extLst>
      <p:ext uri="{BB962C8B-B14F-4D97-AF65-F5344CB8AC3E}">
        <p14:creationId xmlns:p14="http://schemas.microsoft.com/office/powerpoint/2010/main" val="1140756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Information (cont.)</a:t>
            </a:r>
            <a:endParaRPr lang="en-GB" sz="3600" dirty="0">
              <a:solidFill>
                <a:srgbClr val="D81E05"/>
              </a:solidFill>
              <a:latin typeface="+mj-lt"/>
            </a:endParaRPr>
          </a:p>
        </p:txBody>
      </p:sp>
      <p:sp>
        <p:nvSpPr>
          <p:cNvPr id="3" name="Content Placeholder 2"/>
          <p:cNvSpPr>
            <a:spLocks noGrp="1"/>
          </p:cNvSpPr>
          <p:nvPr>
            <p:ph idx="1"/>
          </p:nvPr>
        </p:nvSpPr>
        <p:spPr>
          <a:xfrm>
            <a:off x="457200" y="1340768"/>
            <a:ext cx="8229600" cy="4896544"/>
          </a:xfrm>
        </p:spPr>
        <p:txBody>
          <a:bodyPr>
            <a:normAutofit lnSpcReduction="10000"/>
          </a:bodyPr>
          <a:lstStyle/>
          <a:p>
            <a:pPr marL="0" indent="0">
              <a:buNone/>
            </a:pPr>
            <a:r>
              <a:rPr lang="en-GB" sz="2000" dirty="0"/>
              <a:t>Establish level of understanding</a:t>
            </a:r>
          </a:p>
          <a:p>
            <a:pPr marL="0" indent="0">
              <a:buNone/>
            </a:pPr>
            <a:endParaRPr lang="en-GB" sz="2000" dirty="0" smtClean="0"/>
          </a:p>
          <a:p>
            <a:pPr marL="0" indent="0">
              <a:buNone/>
            </a:pPr>
            <a:r>
              <a:rPr lang="en-GB" sz="2000" dirty="0" smtClean="0"/>
              <a:t>Mental </a:t>
            </a:r>
            <a:r>
              <a:rPr lang="en-GB" sz="2000" dirty="0"/>
              <a:t>capacity act (2005</a:t>
            </a:r>
            <a:r>
              <a:rPr lang="en-GB" sz="2000" dirty="0" smtClean="0"/>
              <a:t>)</a:t>
            </a:r>
          </a:p>
          <a:p>
            <a:pPr marL="0" indent="0">
              <a:buNone/>
            </a:pPr>
            <a:endParaRPr lang="en-GB" sz="2000" dirty="0"/>
          </a:p>
          <a:p>
            <a:pPr marL="0" indent="0">
              <a:buNone/>
            </a:pPr>
            <a:r>
              <a:rPr lang="en-GB" sz="2000" dirty="0"/>
              <a:t>A person is able to make a decision for themselves if they are able </a:t>
            </a:r>
            <a:r>
              <a:rPr lang="en-GB" sz="2000" dirty="0" smtClean="0"/>
              <a:t>to</a:t>
            </a:r>
          </a:p>
          <a:p>
            <a:pPr marL="0" indent="0">
              <a:buNone/>
            </a:pPr>
            <a:r>
              <a:rPr lang="en-GB" sz="2000" dirty="0" smtClean="0"/>
              <a:t>Understand </a:t>
            </a:r>
            <a:r>
              <a:rPr lang="en-GB" sz="2000" dirty="0"/>
              <a:t>information relevant to </a:t>
            </a:r>
            <a:r>
              <a:rPr lang="en-GB" sz="2000" dirty="0" smtClean="0"/>
              <a:t>decision</a:t>
            </a:r>
          </a:p>
          <a:p>
            <a:r>
              <a:rPr lang="en-GB" sz="2000" dirty="0" smtClean="0"/>
              <a:t>Retain </a:t>
            </a:r>
            <a:r>
              <a:rPr lang="en-GB" sz="2000" dirty="0"/>
              <a:t>the </a:t>
            </a:r>
            <a:r>
              <a:rPr lang="en-GB" sz="2000" dirty="0" smtClean="0"/>
              <a:t>information</a:t>
            </a:r>
          </a:p>
          <a:p>
            <a:r>
              <a:rPr lang="en-GB" sz="2000" dirty="0" smtClean="0"/>
              <a:t>Use </a:t>
            </a:r>
            <a:r>
              <a:rPr lang="en-GB" sz="2000" dirty="0"/>
              <a:t>or weigh the </a:t>
            </a:r>
            <a:r>
              <a:rPr lang="en-GB" sz="2000" dirty="0" smtClean="0"/>
              <a:t>information</a:t>
            </a:r>
          </a:p>
          <a:p>
            <a:r>
              <a:rPr lang="en-GB" sz="2000" dirty="0" smtClean="0"/>
              <a:t>Communicate their decision </a:t>
            </a:r>
            <a:r>
              <a:rPr lang="en-GB" sz="2000" dirty="0"/>
              <a:t>(by any </a:t>
            </a:r>
            <a:r>
              <a:rPr lang="en-GB" sz="2000" dirty="0" smtClean="0"/>
              <a:t>means)</a:t>
            </a:r>
          </a:p>
          <a:p>
            <a:pPr marL="0" indent="0">
              <a:buNone/>
            </a:pPr>
            <a:r>
              <a:rPr lang="en-GB" sz="2000" dirty="0" smtClean="0"/>
              <a:t>Answer </a:t>
            </a:r>
            <a:r>
              <a:rPr lang="en-GB" sz="2000" dirty="0"/>
              <a:t>questions</a:t>
            </a:r>
          </a:p>
          <a:p>
            <a:pPr marL="0" indent="0">
              <a:buNone/>
            </a:pPr>
            <a:r>
              <a:rPr lang="en-GB" sz="2000" dirty="0" smtClean="0"/>
              <a:t>Provide time to </a:t>
            </a:r>
            <a:r>
              <a:rPr lang="en-GB" sz="2000" dirty="0"/>
              <a:t>consider </a:t>
            </a:r>
            <a:r>
              <a:rPr lang="en-GB" sz="2000" dirty="0" smtClean="0"/>
              <a:t>participation</a:t>
            </a:r>
          </a:p>
          <a:p>
            <a:pPr marL="0" indent="0">
              <a:buNone/>
            </a:pPr>
            <a:endParaRPr lang="en-GB" sz="1800" dirty="0" smtClean="0"/>
          </a:p>
          <a:p>
            <a:pPr marL="0" indent="0">
              <a:buNone/>
            </a:pPr>
            <a:r>
              <a:rPr lang="en-GB" sz="1800" b="1" dirty="0" smtClean="0"/>
              <a:t>Samples </a:t>
            </a:r>
            <a:r>
              <a:rPr lang="en-GB" sz="1800" b="1" dirty="0"/>
              <a:t>not analysed for 30 days to allow more time to consider participation</a:t>
            </a:r>
          </a:p>
          <a:p>
            <a:endParaRPr lang="en-GB"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22</a:t>
            </a:fld>
            <a:endParaRPr lang="en-US"/>
          </a:p>
        </p:txBody>
      </p:sp>
    </p:spTree>
    <p:extLst>
      <p:ext uri="{BB962C8B-B14F-4D97-AF65-F5344CB8AC3E}">
        <p14:creationId xmlns:p14="http://schemas.microsoft.com/office/powerpoint/2010/main" val="1549956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Agreement to proceed</a:t>
            </a:r>
            <a:endParaRPr lang="en-GB" sz="3600" dirty="0">
              <a:solidFill>
                <a:srgbClr val="D81E05"/>
              </a:solidFill>
              <a:latin typeface="+mj-lt"/>
            </a:endParaRPr>
          </a:p>
        </p:txBody>
      </p:sp>
      <p:sp>
        <p:nvSpPr>
          <p:cNvPr id="3" name="Content Placeholder 2"/>
          <p:cNvSpPr>
            <a:spLocks noGrp="1"/>
          </p:cNvSpPr>
          <p:nvPr>
            <p:ph idx="1"/>
          </p:nvPr>
        </p:nvSpPr>
        <p:spPr>
          <a:xfrm>
            <a:off x="457200" y="1600200"/>
            <a:ext cx="8229600" cy="4853136"/>
          </a:xfrm>
        </p:spPr>
        <p:txBody>
          <a:bodyPr>
            <a:normAutofit/>
          </a:bodyPr>
          <a:lstStyle/>
          <a:p>
            <a:pPr marL="0" indent="0">
              <a:lnSpc>
                <a:spcPct val="90000"/>
              </a:lnSpc>
              <a:buNone/>
            </a:pPr>
            <a:r>
              <a:rPr lang="en-GB" sz="2000" dirty="0" smtClean="0"/>
              <a:t>Informed Witnessed </a:t>
            </a:r>
            <a:r>
              <a:rPr lang="en-GB" sz="2000" dirty="0"/>
              <a:t>Consent </a:t>
            </a:r>
            <a:r>
              <a:rPr lang="en-GB" sz="2000" dirty="0" smtClean="0"/>
              <a:t>Sheet</a:t>
            </a:r>
          </a:p>
          <a:p>
            <a:pPr marL="0" indent="0">
              <a:lnSpc>
                <a:spcPct val="90000"/>
              </a:lnSpc>
              <a:buNone/>
            </a:pPr>
            <a:r>
              <a:rPr lang="en-GB" sz="2000" dirty="0" smtClean="0"/>
              <a:t>Produced </a:t>
            </a:r>
            <a:r>
              <a:rPr lang="en-GB" sz="2000" dirty="0"/>
              <a:t>from </a:t>
            </a:r>
            <a:r>
              <a:rPr lang="en-GB" sz="2000" dirty="0" smtClean="0"/>
              <a:t>electronic patient record: Version </a:t>
            </a:r>
            <a:r>
              <a:rPr lang="en-GB" sz="2000" dirty="0"/>
              <a:t>4.2 </a:t>
            </a:r>
            <a:r>
              <a:rPr lang="en-GB" sz="2000" dirty="0" smtClean="0"/>
              <a:t>(12/09/13)</a:t>
            </a:r>
          </a:p>
          <a:p>
            <a:pPr marL="0" indent="0">
              <a:lnSpc>
                <a:spcPct val="90000"/>
              </a:lnSpc>
              <a:buNone/>
            </a:pPr>
            <a:endParaRPr lang="en-GB" sz="2000" dirty="0" smtClean="0"/>
          </a:p>
          <a:p>
            <a:pPr>
              <a:lnSpc>
                <a:spcPct val="90000"/>
              </a:lnSpc>
            </a:pPr>
            <a:r>
              <a:rPr lang="en-GB" sz="2000" dirty="0" smtClean="0"/>
              <a:t>Relay </a:t>
            </a:r>
            <a:r>
              <a:rPr lang="en-GB" sz="2000" dirty="0"/>
              <a:t>each point </a:t>
            </a:r>
            <a:r>
              <a:rPr lang="en-GB" sz="2000" dirty="0" smtClean="0"/>
              <a:t>verbally</a:t>
            </a:r>
          </a:p>
          <a:p>
            <a:pPr>
              <a:lnSpc>
                <a:spcPct val="90000"/>
              </a:lnSpc>
            </a:pPr>
            <a:r>
              <a:rPr lang="en-GB" sz="2000" dirty="0" smtClean="0"/>
              <a:t>Participant to </a:t>
            </a:r>
            <a:r>
              <a:rPr lang="en-GB" sz="2000" dirty="0"/>
              <a:t>initial boxes (not </a:t>
            </a:r>
            <a:r>
              <a:rPr lang="en-GB" sz="2000" dirty="0" smtClean="0"/>
              <a:t>tick)</a:t>
            </a:r>
          </a:p>
          <a:p>
            <a:pPr>
              <a:lnSpc>
                <a:spcPct val="90000"/>
              </a:lnSpc>
            </a:pPr>
            <a:r>
              <a:rPr lang="en-GB" sz="2000" dirty="0" smtClean="0"/>
              <a:t>Participant </a:t>
            </a:r>
            <a:r>
              <a:rPr lang="en-GB" sz="2000" dirty="0"/>
              <a:t>to print name, sign and personally </a:t>
            </a:r>
            <a:r>
              <a:rPr lang="en-GB" sz="2000" dirty="0" smtClean="0"/>
              <a:t>date</a:t>
            </a:r>
          </a:p>
          <a:p>
            <a:pPr>
              <a:lnSpc>
                <a:spcPct val="90000"/>
              </a:lnSpc>
            </a:pPr>
            <a:r>
              <a:rPr lang="en-GB" sz="2000" dirty="0" smtClean="0"/>
              <a:t>Researcher </a:t>
            </a:r>
            <a:r>
              <a:rPr lang="en-GB" sz="2000" dirty="0"/>
              <a:t>to print name, position, sign and </a:t>
            </a:r>
            <a:r>
              <a:rPr lang="en-GB" sz="2000" dirty="0" smtClean="0"/>
              <a:t>date</a:t>
            </a:r>
          </a:p>
          <a:p>
            <a:pPr marL="0" indent="0">
              <a:lnSpc>
                <a:spcPct val="90000"/>
              </a:lnSpc>
              <a:buNone/>
            </a:pPr>
            <a:endParaRPr lang="en-GB" sz="2000" dirty="0" smtClean="0"/>
          </a:p>
          <a:p>
            <a:pPr marL="0" indent="0">
              <a:lnSpc>
                <a:spcPct val="90000"/>
              </a:lnSpc>
              <a:buNone/>
            </a:pPr>
            <a:r>
              <a:rPr lang="en-GB" sz="2000" dirty="0" smtClean="0"/>
              <a:t>Consent form filed </a:t>
            </a:r>
            <a:r>
              <a:rPr lang="en-GB" sz="2000" dirty="0"/>
              <a:t>with Information </a:t>
            </a:r>
            <a:r>
              <a:rPr lang="en-GB" sz="2000" dirty="0" smtClean="0"/>
              <a:t>Sheet</a:t>
            </a:r>
          </a:p>
          <a:p>
            <a:pPr>
              <a:lnSpc>
                <a:spcPct val="90000"/>
              </a:lnSpc>
            </a:pPr>
            <a:r>
              <a:rPr lang="en-GB" sz="2000" dirty="0" smtClean="0"/>
              <a:t>Original </a:t>
            </a:r>
            <a:r>
              <a:rPr lang="en-GB" sz="2000" dirty="0"/>
              <a:t>in site </a:t>
            </a:r>
            <a:r>
              <a:rPr lang="en-GB" sz="2000" dirty="0" smtClean="0"/>
              <a:t>file</a:t>
            </a:r>
          </a:p>
          <a:p>
            <a:pPr>
              <a:lnSpc>
                <a:spcPct val="90000"/>
              </a:lnSpc>
            </a:pPr>
            <a:r>
              <a:rPr lang="en-GB" sz="2000" dirty="0" smtClean="0"/>
              <a:t>Copy </a:t>
            </a:r>
            <a:r>
              <a:rPr lang="en-GB" sz="2000" dirty="0"/>
              <a:t>in primary care </a:t>
            </a:r>
            <a:r>
              <a:rPr lang="en-GB" sz="2000" dirty="0" smtClean="0"/>
              <a:t>records</a:t>
            </a:r>
          </a:p>
          <a:p>
            <a:pPr>
              <a:lnSpc>
                <a:spcPct val="90000"/>
              </a:lnSpc>
            </a:pPr>
            <a:r>
              <a:rPr lang="en-GB" sz="2000" dirty="0" smtClean="0"/>
              <a:t>Copy </a:t>
            </a:r>
            <a:r>
              <a:rPr lang="en-GB" sz="2000" dirty="0"/>
              <a:t>to </a:t>
            </a:r>
            <a:r>
              <a:rPr lang="en-GB" sz="2000" dirty="0" smtClean="0"/>
              <a:t>participant</a:t>
            </a:r>
          </a:p>
          <a:p>
            <a:pPr>
              <a:lnSpc>
                <a:spcPct val="90000"/>
              </a:lnSpc>
            </a:pPr>
            <a:r>
              <a:rPr lang="en-GB" sz="2000" dirty="0" smtClean="0"/>
              <a:t>Copy </a:t>
            </a:r>
            <a:r>
              <a:rPr lang="en-GB" sz="2000" dirty="0"/>
              <a:t>with sample</a:t>
            </a:r>
          </a:p>
          <a:p>
            <a:endParaRPr lang="en-GB" sz="2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23</a:t>
            </a:fld>
            <a:endParaRPr lang="en-US"/>
          </a:p>
        </p:txBody>
      </p:sp>
    </p:spTree>
    <p:extLst>
      <p:ext uri="{BB962C8B-B14F-4D97-AF65-F5344CB8AC3E}">
        <p14:creationId xmlns:p14="http://schemas.microsoft.com/office/powerpoint/2010/main" val="750686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Optional consent</a:t>
            </a:r>
            <a:endParaRPr lang="en-GB" sz="3600" dirty="0">
              <a:solidFill>
                <a:srgbClr val="D81E05"/>
              </a:solidFill>
              <a:latin typeface="+mj-lt"/>
            </a:endParaRPr>
          </a:p>
        </p:txBody>
      </p:sp>
      <p:sp>
        <p:nvSpPr>
          <p:cNvPr id="3" name="Content Placeholder 2"/>
          <p:cNvSpPr>
            <a:spLocks noGrp="1"/>
          </p:cNvSpPr>
          <p:nvPr>
            <p:ph idx="1"/>
          </p:nvPr>
        </p:nvSpPr>
        <p:spPr>
          <a:xfrm>
            <a:off x="457200" y="1916832"/>
            <a:ext cx="8229600" cy="4525963"/>
          </a:xfrm>
        </p:spPr>
        <p:txBody>
          <a:bodyPr/>
          <a:lstStyle/>
          <a:p>
            <a:pPr marL="0" indent="0">
              <a:buNone/>
            </a:pPr>
            <a:endParaRPr lang="en-GB" sz="2000" dirty="0"/>
          </a:p>
          <a:p>
            <a:pPr marL="0" indent="0">
              <a:buNone/>
            </a:pPr>
            <a:r>
              <a:rPr lang="en-GB" sz="2000" dirty="0" smtClean="0"/>
              <a:t>Optional consent field number 7: to </a:t>
            </a:r>
            <a:r>
              <a:rPr lang="en-GB" sz="2000" dirty="0"/>
              <a:t>be contacted in the future for potential participation in additional </a:t>
            </a:r>
            <a:r>
              <a:rPr lang="en-GB" sz="2000" dirty="0" smtClean="0"/>
              <a:t>studies</a:t>
            </a:r>
          </a:p>
          <a:p>
            <a:pPr marL="0" indent="0">
              <a:buNone/>
            </a:pPr>
            <a:endParaRPr lang="en-GB" sz="2000" dirty="0" smtClean="0"/>
          </a:p>
          <a:p>
            <a:r>
              <a:rPr lang="en-GB" sz="2000" dirty="0" smtClean="0"/>
              <a:t>Lack </a:t>
            </a:r>
            <a:r>
              <a:rPr lang="en-GB" sz="2000" dirty="0"/>
              <a:t>of consent for this aspects does not preclude participation into </a:t>
            </a:r>
            <a:r>
              <a:rPr lang="en-GB" sz="2000" dirty="0" smtClean="0"/>
              <a:t>study</a:t>
            </a:r>
          </a:p>
          <a:p>
            <a:pPr marL="0" indent="0">
              <a:buNone/>
            </a:pPr>
            <a:endParaRPr lang="en-GB" sz="2000" dirty="0" smtClean="0"/>
          </a:p>
          <a:p>
            <a:pPr marL="0" indent="0">
              <a:buNone/>
            </a:pPr>
            <a:r>
              <a:rPr lang="en-GB" sz="2000" dirty="0" smtClean="0"/>
              <a:t>Participant </a:t>
            </a:r>
            <a:r>
              <a:rPr lang="en-GB" sz="2000" dirty="0"/>
              <a:t>to </a:t>
            </a:r>
            <a:r>
              <a:rPr lang="en-GB" sz="2000" b="1" dirty="0"/>
              <a:t>initial box </a:t>
            </a:r>
            <a:r>
              <a:rPr lang="en-GB" sz="2000" dirty="0"/>
              <a:t>to consent or </a:t>
            </a:r>
            <a:r>
              <a:rPr lang="en-GB" sz="2000" b="1" dirty="0"/>
              <a:t>cross box </a:t>
            </a:r>
            <a:r>
              <a:rPr lang="en-GB" sz="2000" dirty="0"/>
              <a:t>if they do not consent to this optional element</a:t>
            </a:r>
          </a:p>
          <a:p>
            <a:pPr marL="0" indent="0">
              <a:buNone/>
            </a:pPr>
            <a:endParaRPr lang="en-GB"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24</a:t>
            </a:fld>
            <a:endParaRPr lang="en-US"/>
          </a:p>
        </p:txBody>
      </p:sp>
    </p:spTree>
    <p:extLst>
      <p:ext uri="{BB962C8B-B14F-4D97-AF65-F5344CB8AC3E}">
        <p14:creationId xmlns:p14="http://schemas.microsoft.com/office/powerpoint/2010/main" val="3773057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rmAutofit/>
          </a:bodyPr>
          <a:lstStyle/>
          <a:p>
            <a:r>
              <a:rPr lang="en-GB" sz="3600" dirty="0" smtClean="0">
                <a:solidFill>
                  <a:srgbClr val="D81E05"/>
                </a:solidFill>
                <a:latin typeface="+mj-lt"/>
              </a:rPr>
              <a:t>Witnessed ICF template</a:t>
            </a:r>
            <a:endParaRPr lang="en-GB" sz="3600" dirty="0">
              <a:solidFill>
                <a:srgbClr val="D81E05"/>
              </a:solidFill>
              <a:latin typeface="+mj-lt"/>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25</a:t>
            </a:fld>
            <a:endParaRPr lang="en-US"/>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69196213"/>
              </p:ext>
            </p:extLst>
          </p:nvPr>
        </p:nvGraphicFramePr>
        <p:xfrm>
          <a:off x="2972075" y="1600200"/>
          <a:ext cx="3199850" cy="4525963"/>
        </p:xfrm>
        <a:graphic>
          <a:graphicData uri="http://schemas.openxmlformats.org/presentationml/2006/ole">
            <mc:AlternateContent xmlns:mc="http://schemas.openxmlformats.org/markup-compatibility/2006">
              <mc:Choice xmlns:v="urn:schemas-microsoft-com:vml" Requires="v">
                <p:oleObj spid="_x0000_s2052" name="Acrobat Document" r:id="rId3" imgW="7551360" imgH="10695960" progId="AcroExch.Document.7">
                  <p:embed/>
                </p:oleObj>
              </mc:Choice>
              <mc:Fallback>
                <p:oleObj name="Acrobat Document" r:id="rId3" imgW="7551360" imgH="1069596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2075" y="1600200"/>
                        <a:ext cx="3199850" cy="4525963"/>
                      </a:xfrm>
                      <a:prstGeom prst="rect">
                        <a:avLst/>
                      </a:prstGeom>
                      <a:noFill/>
                      <a:ln w="9525">
                        <a:solidFill>
                          <a:srgbClr val="B3B3B3"/>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16750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normAutofit/>
          </a:bodyPr>
          <a:lstStyle/>
          <a:p>
            <a:r>
              <a:rPr lang="en-GB" sz="3600" dirty="0" smtClean="0">
                <a:solidFill>
                  <a:srgbClr val="D81E05"/>
                </a:solidFill>
                <a:latin typeface="+mj-lt"/>
              </a:rPr>
              <a:t>Unwitnessed </a:t>
            </a:r>
            <a:r>
              <a:rPr lang="en-GB" sz="3600" dirty="0">
                <a:solidFill>
                  <a:srgbClr val="D81E05"/>
                </a:solidFill>
                <a:latin typeface="+mj-lt"/>
              </a:rPr>
              <a:t>consent </a:t>
            </a:r>
            <a:r>
              <a:rPr lang="en-GB" sz="3600" dirty="0" smtClean="0">
                <a:solidFill>
                  <a:srgbClr val="D81E05"/>
                </a:solidFill>
                <a:latin typeface="+mj-lt"/>
              </a:rPr>
              <a:t>process</a:t>
            </a:r>
            <a:endParaRPr lang="en-GB" sz="3600" dirty="0">
              <a:latin typeface="+mj-lt"/>
            </a:endParaRPr>
          </a:p>
        </p:txBody>
      </p:sp>
      <p:sp>
        <p:nvSpPr>
          <p:cNvPr id="3" name="Content Placeholder 2"/>
          <p:cNvSpPr>
            <a:spLocks noGrp="1"/>
          </p:cNvSpPr>
          <p:nvPr>
            <p:ph idx="1"/>
          </p:nvPr>
        </p:nvSpPr>
        <p:spPr>
          <a:xfrm>
            <a:off x="457200" y="1556792"/>
            <a:ext cx="8229600" cy="4525963"/>
          </a:xfrm>
        </p:spPr>
        <p:txBody>
          <a:bodyPr>
            <a:normAutofit fontScale="92500" lnSpcReduction="10000"/>
          </a:bodyPr>
          <a:lstStyle/>
          <a:p>
            <a:pPr marL="0" indent="0">
              <a:buNone/>
            </a:pPr>
            <a:endParaRPr lang="en-GB" sz="2000" dirty="0" smtClean="0"/>
          </a:p>
          <a:p>
            <a:pPr marL="0" indent="0">
              <a:buNone/>
            </a:pPr>
            <a:r>
              <a:rPr lang="en-GB" sz="2000" dirty="0" smtClean="0"/>
              <a:t>To be used in conjunction with postal invite for the NHS Health Check or provided prior to attending NHS Health Check.  Patient must have time prior to their appointment to read the detailed participant information sheet </a:t>
            </a:r>
          </a:p>
          <a:p>
            <a:pPr marL="0" indent="0">
              <a:buNone/>
            </a:pPr>
            <a:endParaRPr lang="en-GB" sz="2000" dirty="0" smtClean="0"/>
          </a:p>
          <a:p>
            <a:pPr marL="0" indent="0">
              <a:buNone/>
            </a:pPr>
            <a:r>
              <a:rPr lang="en-GB" sz="2000" dirty="0" smtClean="0"/>
              <a:t>In case of invite via NHS Health Check mail out:</a:t>
            </a:r>
          </a:p>
          <a:p>
            <a:pPr marL="0" indent="0">
              <a:buNone/>
            </a:pPr>
            <a:endParaRPr lang="en-GB" sz="2000" dirty="0" smtClean="0"/>
          </a:p>
          <a:p>
            <a:r>
              <a:rPr lang="en-GB" sz="2000" dirty="0" smtClean="0"/>
              <a:t>GP study specific invitation letter can be used (version 1 28/04/14) or the approved paragraph about GENVASC incorporated into the NHS Health Check invitation letter (version 1 21/04/2016)</a:t>
            </a:r>
          </a:p>
          <a:p>
            <a:pPr marL="0" indent="0">
              <a:buNone/>
            </a:pPr>
            <a:endParaRPr lang="en-GB" sz="2000" dirty="0" smtClean="0"/>
          </a:p>
          <a:p>
            <a:r>
              <a:rPr lang="en-GB" sz="2000" dirty="0" smtClean="0"/>
              <a:t>Detailed </a:t>
            </a:r>
            <a:r>
              <a:rPr lang="en-GB" sz="2000" dirty="0"/>
              <a:t>participant information leaflet (version 4 12/09/13</a:t>
            </a:r>
            <a:r>
              <a:rPr lang="en-GB" sz="2000" dirty="0" smtClean="0"/>
              <a:t>) included</a:t>
            </a:r>
          </a:p>
          <a:p>
            <a:pPr marL="0" indent="0">
              <a:buNone/>
            </a:pPr>
            <a:r>
              <a:rPr lang="en-GB" sz="2000" dirty="0" smtClean="0"/>
              <a:t> </a:t>
            </a:r>
          </a:p>
          <a:p>
            <a:r>
              <a:rPr lang="en-GB" sz="2000" dirty="0" smtClean="0"/>
              <a:t>Unwitnessed consent form (version 1.1 12/09/13) included</a:t>
            </a:r>
            <a:endParaRPr lang="en-GB" sz="2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26</a:t>
            </a:fld>
            <a:endParaRPr lang="en-US"/>
          </a:p>
        </p:txBody>
      </p:sp>
    </p:spTree>
    <p:extLst>
      <p:ext uri="{BB962C8B-B14F-4D97-AF65-F5344CB8AC3E}">
        <p14:creationId xmlns:p14="http://schemas.microsoft.com/office/powerpoint/2010/main" val="1686378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637" y="548680"/>
            <a:ext cx="6707088" cy="1143000"/>
          </a:xfrm>
        </p:spPr>
        <p:txBody>
          <a:bodyPr>
            <a:normAutofit fontScale="90000"/>
          </a:bodyPr>
          <a:lstStyle/>
          <a:p>
            <a:r>
              <a:rPr lang="en-GB" sz="3600" dirty="0">
                <a:solidFill>
                  <a:srgbClr val="D81E05"/>
                </a:solidFill>
              </a:rPr>
              <a:t>Agreement to </a:t>
            </a:r>
            <a:r>
              <a:rPr lang="en-GB" sz="3600" dirty="0" smtClean="0">
                <a:solidFill>
                  <a:srgbClr val="D81E05"/>
                </a:solidFill>
              </a:rPr>
              <a:t>proceed - </a:t>
            </a:r>
            <a:r>
              <a:rPr lang="en-GB" sz="3600" dirty="0" smtClean="0">
                <a:solidFill>
                  <a:srgbClr val="D81E05"/>
                </a:solidFill>
                <a:latin typeface="+mj-lt"/>
              </a:rPr>
              <a:t>Unwitnessed </a:t>
            </a:r>
            <a:r>
              <a:rPr lang="en-GB" sz="3600" dirty="0">
                <a:solidFill>
                  <a:srgbClr val="D81E05"/>
                </a:solidFill>
                <a:latin typeface="+mj-lt"/>
              </a:rPr>
              <a:t>consent </a:t>
            </a:r>
            <a:r>
              <a:rPr lang="en-GB" sz="3600" dirty="0" smtClean="0">
                <a:solidFill>
                  <a:srgbClr val="D81E05"/>
                </a:solidFill>
                <a:latin typeface="+mj-lt"/>
              </a:rPr>
              <a:t>process</a:t>
            </a:r>
            <a:endParaRPr lang="en-GB" sz="3600" dirty="0">
              <a:latin typeface="+mj-lt"/>
            </a:endParaRPr>
          </a:p>
        </p:txBody>
      </p:sp>
      <p:sp>
        <p:nvSpPr>
          <p:cNvPr id="3" name="Content Placeholder 2"/>
          <p:cNvSpPr>
            <a:spLocks noGrp="1"/>
          </p:cNvSpPr>
          <p:nvPr>
            <p:ph idx="1"/>
          </p:nvPr>
        </p:nvSpPr>
        <p:spPr>
          <a:xfrm>
            <a:off x="457200" y="2012949"/>
            <a:ext cx="8229600" cy="4525963"/>
          </a:xfrm>
        </p:spPr>
        <p:txBody>
          <a:bodyPr>
            <a:normAutofit/>
          </a:bodyPr>
          <a:lstStyle/>
          <a:p>
            <a:pPr marL="0" indent="0">
              <a:buNone/>
            </a:pPr>
            <a:r>
              <a:rPr lang="en-GB" sz="2000" dirty="0" smtClean="0"/>
              <a:t>Patients wishing to take part in the study return completed unwitnessed consent form to healthcare provider (GP, Nurse, HCA or Phlebotomist) when attending for their clinical Health Check appointment</a:t>
            </a:r>
          </a:p>
          <a:p>
            <a:pPr marL="0" indent="0">
              <a:buNone/>
            </a:pPr>
            <a:endParaRPr lang="en-GB" sz="2000" dirty="0" smtClean="0"/>
          </a:p>
          <a:p>
            <a:pPr marL="0" indent="0">
              <a:buNone/>
            </a:pPr>
            <a:r>
              <a:rPr lang="en-GB" sz="2000" dirty="0" smtClean="0"/>
              <a:t>Consent </a:t>
            </a:r>
            <a:r>
              <a:rPr lang="en-GB" sz="2000" dirty="0"/>
              <a:t>form </a:t>
            </a:r>
            <a:r>
              <a:rPr lang="en-GB" sz="2000" dirty="0" smtClean="0"/>
              <a:t>must be checked </a:t>
            </a:r>
            <a:r>
              <a:rPr lang="en-GB" sz="2000" dirty="0"/>
              <a:t>for </a:t>
            </a:r>
            <a:r>
              <a:rPr lang="en-GB" sz="2000" dirty="0" smtClean="0"/>
              <a:t>completeness: </a:t>
            </a:r>
          </a:p>
          <a:p>
            <a:pPr marL="0" indent="0">
              <a:buNone/>
            </a:pPr>
            <a:endParaRPr lang="en-GB" sz="2000" dirty="0" smtClean="0"/>
          </a:p>
          <a:p>
            <a:r>
              <a:rPr lang="en-GB" sz="2000" dirty="0" smtClean="0"/>
              <a:t>If patient </a:t>
            </a:r>
            <a:r>
              <a:rPr lang="en-GB" sz="2000" dirty="0"/>
              <a:t>ticks ‘no’ in any boxes (other than last optional element), </a:t>
            </a:r>
            <a:r>
              <a:rPr lang="en-GB" sz="2000" dirty="0" smtClean="0"/>
              <a:t>the consent </a:t>
            </a:r>
            <a:r>
              <a:rPr lang="en-GB" sz="2000" dirty="0"/>
              <a:t>form </a:t>
            </a:r>
            <a:r>
              <a:rPr lang="en-GB" sz="2000" dirty="0" smtClean="0"/>
              <a:t>is </a:t>
            </a:r>
            <a:r>
              <a:rPr lang="en-GB" sz="2000" b="1" dirty="0" smtClean="0"/>
              <a:t>not valid</a:t>
            </a:r>
          </a:p>
          <a:p>
            <a:pPr marL="0" indent="0">
              <a:buNone/>
            </a:pPr>
            <a:endParaRPr lang="en-GB" sz="2000" b="1" dirty="0"/>
          </a:p>
          <a:p>
            <a:r>
              <a:rPr lang="en-GB" sz="2000" dirty="0" smtClean="0"/>
              <a:t>Check </a:t>
            </a:r>
            <a:r>
              <a:rPr lang="en-GB" sz="2000" dirty="0"/>
              <a:t>level of understanding and answer any </a:t>
            </a:r>
            <a:r>
              <a:rPr lang="en-GB" sz="2000" dirty="0" smtClean="0"/>
              <a:t>questions</a:t>
            </a:r>
          </a:p>
          <a:p>
            <a:pPr marL="0" indent="0">
              <a:buNone/>
            </a:pPr>
            <a:endParaRPr lang="en-GB" sz="2000" dirty="0"/>
          </a:p>
          <a:p>
            <a:r>
              <a:rPr lang="en-GB" sz="2000" dirty="0" smtClean="0"/>
              <a:t>Copies </a:t>
            </a:r>
            <a:r>
              <a:rPr lang="en-GB" sz="2000" dirty="0"/>
              <a:t>of consent form required as per </a:t>
            </a:r>
            <a:r>
              <a:rPr lang="en-GB" sz="2000" dirty="0" smtClean="0"/>
              <a:t>witnessed consent process </a:t>
            </a:r>
            <a:endParaRPr lang="en-GB" sz="2000" dirty="0"/>
          </a:p>
          <a:p>
            <a:pPr marL="0" indent="0">
              <a:buNone/>
            </a:pPr>
            <a:endParaRPr lang="en-GB" sz="2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27</a:t>
            </a:fld>
            <a:endParaRPr lang="en-US" dirty="0"/>
          </a:p>
        </p:txBody>
      </p:sp>
    </p:spTree>
    <p:extLst>
      <p:ext uri="{BB962C8B-B14F-4D97-AF65-F5344CB8AC3E}">
        <p14:creationId xmlns:p14="http://schemas.microsoft.com/office/powerpoint/2010/main" val="946650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Unwitnessed ICF template</a:t>
            </a:r>
            <a:endParaRPr lang="en-GB" sz="3600" dirty="0">
              <a:solidFill>
                <a:srgbClr val="D81E05"/>
              </a:solidFill>
              <a:latin typeface="+mj-lt"/>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28</a:t>
            </a:fld>
            <a:endParaRPr lang="en-US"/>
          </a:p>
        </p:txBody>
      </p:sp>
      <p:pic>
        <p:nvPicPr>
          <p:cNvPr id="8" name="Picture 8" descr="\\uol.le.ac.uk\root\staff\home\c\cg166\Desktop Files\New folder\Un-witnessed ICF v1.1 12.09_edited-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392080"/>
            <a:ext cx="3423201" cy="49294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0068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Withdrawal</a:t>
            </a:r>
            <a:endParaRPr lang="en-GB" sz="3600" dirty="0">
              <a:solidFill>
                <a:srgbClr val="D81E05"/>
              </a:solidFill>
              <a:latin typeface="+mj-lt"/>
            </a:endParaRPr>
          </a:p>
        </p:txBody>
      </p:sp>
      <p:sp>
        <p:nvSpPr>
          <p:cNvPr id="3" name="Content Placeholder 2"/>
          <p:cNvSpPr>
            <a:spLocks noGrp="1"/>
          </p:cNvSpPr>
          <p:nvPr>
            <p:ph idx="1"/>
          </p:nvPr>
        </p:nvSpPr>
        <p:spPr/>
        <p:txBody>
          <a:bodyPr>
            <a:normAutofit lnSpcReduction="10000"/>
          </a:bodyPr>
          <a:lstStyle/>
          <a:p>
            <a:pPr marL="0" indent="0">
              <a:buNone/>
            </a:pPr>
            <a:r>
              <a:rPr lang="en-GB" sz="2000" dirty="0" smtClean="0"/>
              <a:t>All participants must be provided with a copy </a:t>
            </a:r>
            <a:r>
              <a:rPr lang="en-GB" sz="2000" dirty="0"/>
              <a:t>of withdrawal form </a:t>
            </a:r>
            <a:r>
              <a:rPr lang="en-GB" sz="2000" dirty="0" smtClean="0"/>
              <a:t>(V1 27/04/12)</a:t>
            </a:r>
          </a:p>
          <a:p>
            <a:pPr marL="0" indent="0">
              <a:buNone/>
            </a:pPr>
            <a:endParaRPr lang="en-GB" sz="2000" dirty="0"/>
          </a:p>
          <a:p>
            <a:pPr marL="0" indent="0">
              <a:buNone/>
            </a:pPr>
            <a:r>
              <a:rPr lang="en-GB" sz="2000" dirty="0" smtClean="0"/>
              <a:t>Participants can withdraw </a:t>
            </a:r>
            <a:r>
              <a:rPr lang="en-GB" sz="2000" dirty="0"/>
              <a:t>at any time and do not have to </a:t>
            </a:r>
            <a:r>
              <a:rPr lang="en-GB" sz="2000" dirty="0" smtClean="0"/>
              <a:t>provide a reason</a:t>
            </a:r>
          </a:p>
          <a:p>
            <a:pPr marL="0" indent="0">
              <a:buNone/>
            </a:pPr>
            <a:endParaRPr lang="en-GB" sz="2000" dirty="0"/>
          </a:p>
          <a:p>
            <a:pPr marL="0" indent="0">
              <a:buNone/>
            </a:pPr>
            <a:r>
              <a:rPr lang="en-GB" sz="2000" dirty="0" smtClean="0"/>
              <a:t>Participant that do wish to withdraw complete </a:t>
            </a:r>
            <a:r>
              <a:rPr lang="en-GB" sz="2000" dirty="0"/>
              <a:t>withdrawal form and return directly to study </a:t>
            </a:r>
            <a:r>
              <a:rPr lang="en-GB" sz="2000" dirty="0" smtClean="0"/>
              <a:t>team</a:t>
            </a:r>
          </a:p>
          <a:p>
            <a:pPr marL="0" indent="0">
              <a:buNone/>
            </a:pPr>
            <a:endParaRPr lang="en-GB" sz="2000" dirty="0" smtClean="0"/>
          </a:p>
          <a:p>
            <a:r>
              <a:rPr lang="en-GB" sz="2000" dirty="0" smtClean="0"/>
              <a:t>Freepost number is included on withdrawal form</a:t>
            </a:r>
          </a:p>
          <a:p>
            <a:r>
              <a:rPr lang="en-GB" sz="2000" dirty="0" smtClean="0"/>
              <a:t>They can indicate whether </a:t>
            </a:r>
            <a:r>
              <a:rPr lang="en-GB" sz="2000" dirty="0"/>
              <a:t>samples/data already collected can be used or destroyed</a:t>
            </a:r>
          </a:p>
          <a:p>
            <a:pPr marL="0" indent="0">
              <a:buNone/>
            </a:pPr>
            <a:endParaRPr lang="en-GB" sz="2000" dirty="0" smtClean="0"/>
          </a:p>
          <a:p>
            <a:pPr marL="0" indent="0">
              <a:buNone/>
            </a:pPr>
            <a:r>
              <a:rPr lang="en-GB" sz="2000" dirty="0" smtClean="0"/>
              <a:t>Document </a:t>
            </a:r>
            <a:r>
              <a:rPr lang="en-GB" sz="2000" dirty="0"/>
              <a:t>in patient notes if you are made </a:t>
            </a:r>
            <a:r>
              <a:rPr lang="en-GB" sz="2000" dirty="0" smtClean="0"/>
              <a:t>aware of a withdrawal</a:t>
            </a:r>
            <a:endParaRPr lang="en-GB" sz="2000" dirty="0"/>
          </a:p>
          <a:p>
            <a:pPr marL="0" indent="0">
              <a:buNone/>
            </a:pPr>
            <a:endParaRPr lang="en-GB" sz="2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29</a:t>
            </a:fld>
            <a:endParaRPr lang="en-US" dirty="0"/>
          </a:p>
        </p:txBody>
      </p:sp>
    </p:spTree>
    <p:extLst>
      <p:ext uri="{BB962C8B-B14F-4D97-AF65-F5344CB8AC3E}">
        <p14:creationId xmlns:p14="http://schemas.microsoft.com/office/powerpoint/2010/main" val="724015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Study Background</a:t>
            </a:r>
            <a:endParaRPr lang="en-GB" sz="3600" dirty="0">
              <a:solidFill>
                <a:srgbClr val="D81E05"/>
              </a:solidFill>
              <a:latin typeface="+mj-lt"/>
            </a:endParaRPr>
          </a:p>
        </p:txBody>
      </p:sp>
      <p:sp>
        <p:nvSpPr>
          <p:cNvPr id="3" name="Content Placeholder 2"/>
          <p:cNvSpPr>
            <a:spLocks noGrp="1"/>
          </p:cNvSpPr>
          <p:nvPr>
            <p:ph idx="1"/>
          </p:nvPr>
        </p:nvSpPr>
        <p:spPr>
          <a:xfrm>
            <a:off x="457200" y="1600200"/>
            <a:ext cx="8229600" cy="4997152"/>
          </a:xfrm>
        </p:spPr>
        <p:txBody>
          <a:bodyPr>
            <a:normAutofit/>
          </a:bodyPr>
          <a:lstStyle/>
          <a:p>
            <a:r>
              <a:rPr lang="en-GB" sz="1800" dirty="0"/>
              <a:t>Coronary artery disease (CAD) is </a:t>
            </a:r>
            <a:r>
              <a:rPr lang="en-GB" sz="1800" dirty="0" smtClean="0"/>
              <a:t>one of the commonest </a:t>
            </a:r>
            <a:r>
              <a:rPr lang="en-GB" sz="1800" dirty="0"/>
              <a:t>cause of premature death and disability in </a:t>
            </a:r>
            <a:r>
              <a:rPr lang="en-GB" sz="1800" dirty="0" smtClean="0"/>
              <a:t>the UK</a:t>
            </a:r>
            <a:endParaRPr lang="en-GB" sz="1800" dirty="0"/>
          </a:p>
          <a:p>
            <a:r>
              <a:rPr lang="en-GB" sz="1800" dirty="0"/>
              <a:t>Lifestyle factors contribute to risk of CAD and risk scores </a:t>
            </a:r>
            <a:r>
              <a:rPr lang="en-GB" sz="1800" dirty="0" smtClean="0"/>
              <a:t>are used </a:t>
            </a:r>
            <a:r>
              <a:rPr lang="en-GB" sz="1800" dirty="0"/>
              <a:t>to classify an individual’s risk and target primary prevention </a:t>
            </a:r>
            <a:r>
              <a:rPr lang="en-GB" sz="1800" dirty="0" smtClean="0"/>
              <a:t>measures</a:t>
            </a:r>
            <a:endParaRPr lang="en-GB" sz="1800" dirty="0"/>
          </a:p>
          <a:p>
            <a:r>
              <a:rPr lang="en-GB" sz="1800" dirty="0"/>
              <a:t>Improving accuracy of risk categorisation is a high </a:t>
            </a:r>
            <a:r>
              <a:rPr lang="en-GB" sz="1800" dirty="0" smtClean="0"/>
              <a:t>priority</a:t>
            </a:r>
            <a:endParaRPr lang="en-GB" sz="1800" dirty="0"/>
          </a:p>
          <a:p>
            <a:r>
              <a:rPr lang="en-GB" sz="1800" dirty="0"/>
              <a:t>Inheritance plays an important </a:t>
            </a:r>
            <a:r>
              <a:rPr lang="en-GB" sz="1800" dirty="0" smtClean="0"/>
              <a:t>role</a:t>
            </a:r>
            <a:endParaRPr lang="en-GB" sz="1800" dirty="0"/>
          </a:p>
          <a:p>
            <a:r>
              <a:rPr lang="en-GB" sz="1800" dirty="0"/>
              <a:t>Significant progress </a:t>
            </a:r>
            <a:r>
              <a:rPr lang="en-GB" sz="1800" dirty="0" smtClean="0"/>
              <a:t>has been made in </a:t>
            </a:r>
            <a:r>
              <a:rPr lang="en-GB" sz="1800" dirty="0"/>
              <a:t>identifying individual genetic variants that affect risk of CAD</a:t>
            </a:r>
          </a:p>
          <a:p>
            <a:r>
              <a:rPr lang="en-GB" sz="1800" dirty="0"/>
              <a:t>Framework for testing whether adding genetic information in the form of a genetic risk score (GRS) can improve current risk  prediction of CAD</a:t>
            </a:r>
          </a:p>
          <a:p>
            <a:r>
              <a:rPr lang="en-GB" sz="1800" dirty="0" smtClean="0"/>
              <a:t>The NHS </a:t>
            </a:r>
            <a:r>
              <a:rPr lang="en-GB" sz="1800" dirty="0"/>
              <a:t>Health Check Programme provides ideal opportunity to establish </a:t>
            </a:r>
            <a:r>
              <a:rPr lang="en-GB" sz="1800" dirty="0" smtClean="0"/>
              <a:t>a large </a:t>
            </a:r>
            <a:r>
              <a:rPr lang="en-GB" sz="1800" dirty="0"/>
              <a:t>and representative cohort</a:t>
            </a:r>
          </a:p>
          <a:p>
            <a:r>
              <a:rPr lang="en-GB" sz="1800" dirty="0"/>
              <a:t>Adopted onto NIHR portfolio</a:t>
            </a:r>
          </a:p>
          <a:p>
            <a:r>
              <a:rPr lang="en-GB" sz="1800" dirty="0"/>
              <a:t>Led by Professor </a:t>
            </a:r>
            <a:r>
              <a:rPr lang="en-GB" sz="1800" dirty="0" err="1"/>
              <a:t>Nilesh</a:t>
            </a:r>
            <a:r>
              <a:rPr lang="en-GB" sz="1800" dirty="0"/>
              <a:t> </a:t>
            </a:r>
            <a:r>
              <a:rPr lang="en-GB" sz="1800" dirty="0" err="1"/>
              <a:t>Samani</a:t>
            </a:r>
            <a:r>
              <a:rPr lang="en-GB" sz="1800" dirty="0"/>
              <a:t> and run by Leicester Cardiovascular </a:t>
            </a:r>
            <a:r>
              <a:rPr lang="en-GB" sz="1800" dirty="0" smtClean="0"/>
              <a:t>BRC</a:t>
            </a:r>
            <a:endParaRPr lang="en-GB" sz="1800" dirty="0"/>
          </a:p>
          <a:p>
            <a:endParaRPr lang="en-GB"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3</a:t>
            </a:fld>
            <a:endParaRPr lang="en-US"/>
          </a:p>
        </p:txBody>
      </p:sp>
    </p:spTree>
    <p:extLst>
      <p:ext uri="{BB962C8B-B14F-4D97-AF65-F5344CB8AC3E}">
        <p14:creationId xmlns:p14="http://schemas.microsoft.com/office/powerpoint/2010/main" val="3730492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Document the process</a:t>
            </a:r>
            <a:endParaRPr lang="en-GB" sz="3600" dirty="0">
              <a:solidFill>
                <a:srgbClr val="D81E05"/>
              </a:solidFill>
              <a:latin typeface="+mj-lt"/>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sz="2200" dirty="0" smtClean="0"/>
              <a:t>It is a GCP requirement to document the recruitment process</a:t>
            </a:r>
          </a:p>
          <a:p>
            <a:pPr marL="0" indent="0">
              <a:buNone/>
            </a:pPr>
            <a:endParaRPr lang="en-GB" sz="2200" dirty="0" smtClean="0"/>
          </a:p>
          <a:p>
            <a:r>
              <a:rPr lang="en-GB" sz="2200" dirty="0" smtClean="0"/>
              <a:t>Any research activity must be recorded in the participant notes, i.e. recruited, declined or withdrawn consent</a:t>
            </a:r>
          </a:p>
          <a:p>
            <a:pPr marL="0" indent="0">
              <a:buNone/>
            </a:pPr>
            <a:endParaRPr lang="en-GB" sz="2200" dirty="0" smtClean="0"/>
          </a:p>
          <a:p>
            <a:r>
              <a:rPr lang="en-GB" sz="2200" dirty="0" smtClean="0"/>
              <a:t>There are generic research read codes for </a:t>
            </a:r>
            <a:r>
              <a:rPr lang="en-GB" sz="2200" dirty="0" err="1" smtClean="0"/>
              <a:t>SystMone</a:t>
            </a:r>
            <a:r>
              <a:rPr lang="en-GB" sz="2200" dirty="0" smtClean="0"/>
              <a:t> &amp; EMIS, but free test must be used to reflect that this activity relates to GENVASC</a:t>
            </a:r>
          </a:p>
          <a:p>
            <a:pPr marL="0" indent="0">
              <a:buNone/>
            </a:pPr>
            <a:endParaRPr lang="en-GB" sz="2200" dirty="0" smtClean="0"/>
          </a:p>
          <a:p>
            <a:r>
              <a:rPr lang="en-GB" sz="2200" dirty="0" smtClean="0">
                <a:latin typeface="Bradley Hand ITC" pitchFamily="66" charset="0"/>
              </a:rPr>
              <a:t>For example: Participant </a:t>
            </a:r>
            <a:r>
              <a:rPr lang="en-GB" sz="2200" dirty="0">
                <a:latin typeface="Bradley Hand ITC" pitchFamily="66" charset="0"/>
              </a:rPr>
              <a:t>identified </a:t>
            </a:r>
            <a:r>
              <a:rPr lang="en-GB" sz="2200" dirty="0" smtClean="0">
                <a:latin typeface="Bradley Hand ITC" pitchFamily="66" charset="0"/>
              </a:rPr>
              <a:t>as suitable for the GENVASC study, inclusion/exclusion </a:t>
            </a:r>
            <a:r>
              <a:rPr lang="en-GB" sz="2200" dirty="0">
                <a:latin typeface="Bradley Hand ITC" pitchFamily="66" charset="0"/>
              </a:rPr>
              <a:t>criteria </a:t>
            </a:r>
            <a:r>
              <a:rPr lang="en-GB" sz="2200" dirty="0" smtClean="0">
                <a:latin typeface="Bradley Hand ITC" pitchFamily="66" charset="0"/>
              </a:rPr>
              <a:t>verified.  Information sheet/s and withdrawal </a:t>
            </a:r>
            <a:r>
              <a:rPr lang="en-GB" sz="2200" dirty="0">
                <a:latin typeface="Bradley Hand ITC" pitchFamily="66" charset="0"/>
              </a:rPr>
              <a:t>form (include version numbers) </a:t>
            </a:r>
            <a:r>
              <a:rPr lang="en-GB" sz="2200" dirty="0" smtClean="0">
                <a:latin typeface="Bradley Hand ITC" pitchFamily="66" charset="0"/>
              </a:rPr>
              <a:t>provided.  Study discussed and </a:t>
            </a:r>
            <a:r>
              <a:rPr lang="en-GB" sz="2200" dirty="0">
                <a:latin typeface="Bradley Hand ITC" pitchFamily="66" charset="0"/>
              </a:rPr>
              <a:t>participant happy to proceed, consent obtained, samples taken</a:t>
            </a:r>
            <a:r>
              <a:rPr lang="en-GB" sz="2200" dirty="0" smtClean="0">
                <a:latin typeface="Bradley Hand ITC" pitchFamily="66" charset="0"/>
              </a:rPr>
              <a:t>.</a:t>
            </a:r>
          </a:p>
          <a:p>
            <a:pPr marL="0" indent="0">
              <a:buNone/>
            </a:pPr>
            <a:endParaRPr lang="en-GB" sz="2200" dirty="0" smtClean="0">
              <a:latin typeface="Bradley Hand ITC" pitchFamily="66" charset="0"/>
            </a:endParaRPr>
          </a:p>
          <a:p>
            <a:r>
              <a:rPr lang="en-GB" sz="2200" dirty="0" smtClean="0"/>
              <a:t>Entry will be date and time stamped according to login details</a:t>
            </a:r>
          </a:p>
          <a:p>
            <a:endParaRPr lang="en-GB"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30</a:t>
            </a:fld>
            <a:endParaRPr lang="en-US" dirty="0"/>
          </a:p>
        </p:txBody>
      </p:sp>
    </p:spTree>
    <p:extLst>
      <p:ext uri="{BB962C8B-B14F-4D97-AF65-F5344CB8AC3E}">
        <p14:creationId xmlns:p14="http://schemas.microsoft.com/office/powerpoint/2010/main" val="1361790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27" y="3068960"/>
            <a:ext cx="8229600" cy="1287016"/>
          </a:xfrm>
        </p:spPr>
        <p:txBody>
          <a:bodyPr>
            <a:normAutofit fontScale="90000"/>
          </a:bodyPr>
          <a:lstStyle/>
          <a:p>
            <a:r>
              <a:rPr lang="en-GB" sz="1800" dirty="0" smtClean="0"/>
              <a:t/>
            </a:r>
            <a:br>
              <a:rPr lang="en-GB" sz="1800" dirty="0" smtClean="0"/>
            </a:br>
            <a:r>
              <a:rPr lang="en-GB" sz="1800" dirty="0"/>
              <a:t/>
            </a:r>
            <a:br>
              <a:rPr lang="en-GB" sz="1800" dirty="0"/>
            </a:br>
            <a:r>
              <a:rPr lang="en-GB" sz="2000" dirty="0" smtClean="0"/>
              <a:t>At </a:t>
            </a:r>
            <a:r>
              <a:rPr lang="en-GB" sz="2000" dirty="0"/>
              <a:t>the end of this section you </a:t>
            </a:r>
            <a:r>
              <a:rPr lang="en-GB" sz="2000" dirty="0" smtClean="0"/>
              <a:t>will:</a:t>
            </a:r>
            <a:br>
              <a:rPr lang="en-GB" sz="2000" dirty="0" smtClean="0"/>
            </a:br>
            <a:r>
              <a:rPr lang="en-GB" sz="2000" dirty="0"/>
              <a:t/>
            </a:r>
            <a:br>
              <a:rPr lang="en-GB" sz="2000" dirty="0"/>
            </a:br>
            <a:r>
              <a:rPr lang="en-GB" sz="2000" dirty="0" smtClean="0"/>
              <a:t>Understand how to record study data</a:t>
            </a:r>
            <a:br>
              <a:rPr lang="en-GB" sz="2000" dirty="0" smtClean="0"/>
            </a:br>
            <a:r>
              <a:rPr lang="en-GB" sz="2000" dirty="0" smtClean="0"/>
              <a:t>Know how to record and report a protocol deviation</a:t>
            </a:r>
            <a:br>
              <a:rPr lang="en-GB" sz="2000" dirty="0" smtClean="0"/>
            </a:br>
            <a:r>
              <a:rPr lang="en-GB" sz="2000" dirty="0" smtClean="0"/>
              <a:t>Understand how to process study samples</a:t>
            </a:r>
            <a:r>
              <a:rPr lang="en-GB" sz="1800" dirty="0"/>
              <a:t/>
            </a:r>
            <a:br>
              <a:rPr lang="en-GB" sz="1800" dirty="0"/>
            </a:br>
            <a:endParaRPr lang="en-GB" sz="1800" dirty="0"/>
          </a:p>
        </p:txBody>
      </p:sp>
      <p:sp>
        <p:nvSpPr>
          <p:cNvPr id="3" name="Content Placeholder 2"/>
          <p:cNvSpPr>
            <a:spLocks noGrp="1"/>
          </p:cNvSpPr>
          <p:nvPr>
            <p:ph idx="1"/>
          </p:nvPr>
        </p:nvSpPr>
        <p:spPr>
          <a:xfrm>
            <a:off x="323528" y="1333054"/>
            <a:ext cx="8229600" cy="1473027"/>
          </a:xfrm>
        </p:spPr>
        <p:txBody>
          <a:bodyPr>
            <a:normAutofit/>
          </a:bodyPr>
          <a:lstStyle/>
          <a:p>
            <a:pPr marL="0" indent="0">
              <a:buNone/>
            </a:pPr>
            <a:r>
              <a:rPr lang="en-GB" sz="4000" b="1" dirty="0" smtClean="0">
                <a:solidFill>
                  <a:srgbClr val="D81E05"/>
                </a:solidFill>
                <a:latin typeface="+mj-lt"/>
              </a:rPr>
              <a:t>STUDY CONDUCT</a:t>
            </a:r>
            <a:endParaRPr lang="en-GB" sz="4000" b="1" dirty="0">
              <a:solidFill>
                <a:srgbClr val="D81E05"/>
              </a:solidFill>
              <a:latin typeface="+mj-lt"/>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31</a:t>
            </a:fld>
            <a:endParaRPr lang="en-US"/>
          </a:p>
        </p:txBody>
      </p:sp>
    </p:spTree>
    <p:extLst>
      <p:ext uri="{BB962C8B-B14F-4D97-AF65-F5344CB8AC3E}">
        <p14:creationId xmlns:p14="http://schemas.microsoft.com/office/powerpoint/2010/main" val="2938876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Recording data</a:t>
            </a:r>
            <a:endParaRPr lang="en-GB" sz="3600" dirty="0">
              <a:solidFill>
                <a:srgbClr val="D81E05"/>
              </a:solidFill>
              <a:latin typeface="+mj-lt"/>
            </a:endParaRPr>
          </a:p>
        </p:txBody>
      </p:sp>
      <p:sp>
        <p:nvSpPr>
          <p:cNvPr id="3" name="Content Placeholder 2"/>
          <p:cNvSpPr>
            <a:spLocks noGrp="1"/>
          </p:cNvSpPr>
          <p:nvPr>
            <p:ph idx="1"/>
          </p:nvPr>
        </p:nvSpPr>
        <p:spPr/>
        <p:txBody>
          <a:bodyPr>
            <a:normAutofit/>
          </a:bodyPr>
          <a:lstStyle/>
          <a:p>
            <a:pPr marL="0" indent="0">
              <a:lnSpc>
                <a:spcPct val="90000"/>
              </a:lnSpc>
              <a:buClr>
                <a:srgbClr val="000000"/>
              </a:buClr>
              <a:buNone/>
            </a:pPr>
            <a:r>
              <a:rPr lang="en-GB" sz="2000" dirty="0" smtClean="0"/>
              <a:t>Sample bottles &amp; consent forms</a:t>
            </a:r>
          </a:p>
          <a:p>
            <a:pPr marL="0" indent="0">
              <a:lnSpc>
                <a:spcPct val="90000"/>
              </a:lnSpc>
              <a:buClr>
                <a:srgbClr val="000000"/>
              </a:buClr>
              <a:buNone/>
            </a:pPr>
            <a:endParaRPr lang="en-GB" sz="2000" dirty="0" smtClean="0"/>
          </a:p>
          <a:p>
            <a:pPr>
              <a:lnSpc>
                <a:spcPct val="90000"/>
              </a:lnSpc>
              <a:buClr>
                <a:srgbClr val="000000"/>
              </a:buClr>
            </a:pPr>
            <a:r>
              <a:rPr lang="en-GB" sz="2000" dirty="0" smtClean="0"/>
              <a:t>Records </a:t>
            </a:r>
            <a:r>
              <a:rPr lang="en-GB" sz="2000" dirty="0"/>
              <a:t>must be accurate, legible and </a:t>
            </a:r>
            <a:r>
              <a:rPr lang="en-GB" sz="2000" dirty="0" smtClean="0"/>
              <a:t>complete</a:t>
            </a:r>
          </a:p>
          <a:p>
            <a:pPr>
              <a:lnSpc>
                <a:spcPct val="90000"/>
              </a:lnSpc>
              <a:buClr>
                <a:srgbClr val="000000"/>
              </a:buClr>
            </a:pPr>
            <a:r>
              <a:rPr lang="en-GB" sz="2000" dirty="0" smtClean="0"/>
              <a:t>All </a:t>
            </a:r>
            <a:r>
              <a:rPr lang="en-GB" sz="2000" dirty="0"/>
              <a:t>fields must be </a:t>
            </a:r>
            <a:r>
              <a:rPr lang="en-GB" sz="2000" dirty="0" smtClean="0"/>
              <a:t>completed</a:t>
            </a:r>
          </a:p>
          <a:p>
            <a:pPr>
              <a:lnSpc>
                <a:spcPct val="90000"/>
              </a:lnSpc>
              <a:buClr>
                <a:srgbClr val="000000"/>
              </a:buClr>
            </a:pPr>
            <a:r>
              <a:rPr lang="en-GB" sz="2000" dirty="0" smtClean="0"/>
              <a:t>Any </a:t>
            </a:r>
            <a:r>
              <a:rPr lang="en-GB" sz="2000" dirty="0"/>
              <a:t>change should be initialled and </a:t>
            </a:r>
            <a:r>
              <a:rPr lang="en-GB" sz="2000" dirty="0" smtClean="0"/>
              <a:t>dated</a:t>
            </a:r>
          </a:p>
          <a:p>
            <a:pPr>
              <a:lnSpc>
                <a:spcPct val="90000"/>
              </a:lnSpc>
              <a:buClr>
                <a:srgbClr val="000000"/>
              </a:buClr>
            </a:pPr>
            <a:r>
              <a:rPr lang="en-GB" sz="2000" dirty="0" smtClean="0"/>
              <a:t>Strike </a:t>
            </a:r>
            <a:r>
              <a:rPr lang="en-GB" sz="2000" dirty="0"/>
              <a:t>through original entry with single line (should not obscure original </a:t>
            </a:r>
            <a:r>
              <a:rPr lang="en-GB" sz="2000" dirty="0" smtClean="0"/>
              <a:t>entry)</a:t>
            </a:r>
          </a:p>
          <a:p>
            <a:pPr>
              <a:lnSpc>
                <a:spcPct val="90000"/>
              </a:lnSpc>
              <a:buClr>
                <a:srgbClr val="000000"/>
              </a:buClr>
            </a:pPr>
            <a:r>
              <a:rPr lang="en-GB" sz="2000" dirty="0" smtClean="0"/>
              <a:t>Always </a:t>
            </a:r>
            <a:r>
              <a:rPr lang="en-GB" sz="2000" dirty="0"/>
              <a:t>use black </a:t>
            </a:r>
            <a:r>
              <a:rPr lang="en-GB" sz="2000" dirty="0" smtClean="0"/>
              <a:t>pen</a:t>
            </a:r>
          </a:p>
          <a:p>
            <a:pPr>
              <a:lnSpc>
                <a:spcPct val="90000"/>
              </a:lnSpc>
              <a:buClr>
                <a:srgbClr val="000000"/>
              </a:buClr>
            </a:pPr>
            <a:r>
              <a:rPr lang="en-GB" sz="2000" dirty="0" smtClean="0"/>
              <a:t>No </a:t>
            </a:r>
            <a:r>
              <a:rPr lang="en-GB" sz="2000" dirty="0"/>
              <a:t>abbreviations</a:t>
            </a:r>
          </a:p>
          <a:p>
            <a:pPr marL="0" indent="0">
              <a:buNone/>
            </a:pPr>
            <a:endParaRPr lang="en-GB" sz="2300" dirty="0" smtClean="0"/>
          </a:p>
          <a:p>
            <a:pPr marL="0" indent="0" algn="ctr">
              <a:buNone/>
            </a:pPr>
            <a:r>
              <a:rPr lang="en-GB" sz="2300" b="1" dirty="0" smtClean="0"/>
              <a:t>If its not documented it did not happen</a:t>
            </a:r>
            <a:endParaRPr lang="en-GB" sz="2300" b="1"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32</a:t>
            </a:fld>
            <a:endParaRPr lang="en-US"/>
          </a:p>
        </p:txBody>
      </p:sp>
    </p:spTree>
    <p:extLst>
      <p:ext uri="{BB962C8B-B14F-4D97-AF65-F5344CB8AC3E}">
        <p14:creationId xmlns:p14="http://schemas.microsoft.com/office/powerpoint/2010/main" val="42482036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Protocol deviations</a:t>
            </a:r>
            <a:endParaRPr lang="en-GB" sz="3600" dirty="0">
              <a:solidFill>
                <a:srgbClr val="D81E05"/>
              </a:solidFill>
              <a:latin typeface="+mj-lt"/>
            </a:endParaRPr>
          </a:p>
        </p:txBody>
      </p:sp>
      <p:sp>
        <p:nvSpPr>
          <p:cNvPr id="3" name="Content Placeholder 2"/>
          <p:cNvSpPr>
            <a:spLocks noGrp="1"/>
          </p:cNvSpPr>
          <p:nvPr>
            <p:ph idx="1"/>
          </p:nvPr>
        </p:nvSpPr>
        <p:spPr/>
        <p:txBody>
          <a:bodyPr>
            <a:normAutofit/>
          </a:bodyPr>
          <a:lstStyle/>
          <a:p>
            <a:pPr marL="0" indent="0">
              <a:buNone/>
            </a:pPr>
            <a:r>
              <a:rPr lang="en-GB" sz="2000" dirty="0" smtClean="0"/>
              <a:t>The Protocol must be followed </a:t>
            </a:r>
            <a:r>
              <a:rPr lang="en-GB" sz="2000" dirty="0"/>
              <a:t>at all </a:t>
            </a:r>
            <a:r>
              <a:rPr lang="en-GB" sz="2000" dirty="0" smtClean="0"/>
              <a:t>times.  However, occasionally </a:t>
            </a:r>
            <a:r>
              <a:rPr lang="en-GB" sz="2000" dirty="0"/>
              <a:t>deviations to the approved protocol may </a:t>
            </a:r>
            <a:r>
              <a:rPr lang="en-GB" sz="2000" dirty="0" smtClean="0"/>
              <a:t>occur.  If this happens:</a:t>
            </a:r>
          </a:p>
          <a:p>
            <a:pPr marL="0" indent="0">
              <a:buNone/>
            </a:pPr>
            <a:endParaRPr lang="en-GB" sz="2000" dirty="0" smtClean="0"/>
          </a:p>
          <a:p>
            <a:r>
              <a:rPr lang="en-GB" sz="2000" dirty="0" smtClean="0"/>
              <a:t>Record </a:t>
            </a:r>
            <a:r>
              <a:rPr lang="en-GB" sz="2000" dirty="0"/>
              <a:t>in </a:t>
            </a:r>
            <a:r>
              <a:rPr lang="en-GB" sz="2000" dirty="0" smtClean="0"/>
              <a:t>the patient notes</a:t>
            </a:r>
          </a:p>
          <a:p>
            <a:pPr marL="0" indent="0">
              <a:buNone/>
            </a:pPr>
            <a:endParaRPr lang="en-GB" sz="2000" dirty="0" smtClean="0"/>
          </a:p>
          <a:p>
            <a:r>
              <a:rPr lang="en-GB" sz="2000" b="1" dirty="0" smtClean="0"/>
              <a:t>Report </a:t>
            </a:r>
            <a:r>
              <a:rPr lang="en-GB" sz="2000" b="1" dirty="0"/>
              <a:t>to study team</a:t>
            </a:r>
          </a:p>
          <a:p>
            <a:pPr marL="0" indent="0">
              <a:buNone/>
            </a:pPr>
            <a:endParaRPr lang="en-GB" sz="2000" b="1"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33</a:t>
            </a:fld>
            <a:endParaRPr lang="en-US"/>
          </a:p>
        </p:txBody>
      </p:sp>
    </p:spTree>
    <p:extLst>
      <p:ext uri="{BB962C8B-B14F-4D97-AF65-F5344CB8AC3E}">
        <p14:creationId xmlns:p14="http://schemas.microsoft.com/office/powerpoint/2010/main" val="16278059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Data and anonymisation</a:t>
            </a:r>
            <a:endParaRPr lang="en-GB" sz="3600" dirty="0">
              <a:solidFill>
                <a:srgbClr val="D81E05"/>
              </a:solidFill>
              <a:latin typeface="+mj-lt"/>
            </a:endParaRPr>
          </a:p>
        </p:txBody>
      </p:sp>
      <p:sp>
        <p:nvSpPr>
          <p:cNvPr id="3" name="Content Placeholder 2"/>
          <p:cNvSpPr>
            <a:spLocks noGrp="1"/>
          </p:cNvSpPr>
          <p:nvPr>
            <p:ph idx="1"/>
          </p:nvPr>
        </p:nvSpPr>
        <p:spPr>
          <a:xfrm>
            <a:off x="457200" y="1303824"/>
            <a:ext cx="8229600" cy="5165110"/>
          </a:xfrm>
        </p:spPr>
        <p:txBody>
          <a:bodyPr>
            <a:noAutofit/>
          </a:bodyPr>
          <a:lstStyle/>
          <a:p>
            <a:pPr marL="0" lvl="3" indent="0">
              <a:buNone/>
            </a:pPr>
            <a:r>
              <a:rPr lang="en-GB" sz="2000" dirty="0" smtClean="0"/>
              <a:t>There is a secure GENVASC</a:t>
            </a:r>
            <a:r>
              <a:rPr lang="en-GB" sz="2000" dirty="0" smtClean="0">
                <a:solidFill>
                  <a:srgbClr val="FF0000"/>
                </a:solidFill>
              </a:rPr>
              <a:t> </a:t>
            </a:r>
            <a:r>
              <a:rPr lang="en-GB" sz="2000" dirty="0" smtClean="0"/>
              <a:t>database, which holds:</a:t>
            </a:r>
          </a:p>
          <a:p>
            <a:pPr marL="342900" lvl="3" indent="-342900">
              <a:buFont typeface="Arial" panose="020B0604020202020204" pitchFamily="34" charset="0"/>
              <a:buChar char="•"/>
            </a:pPr>
            <a:r>
              <a:rPr lang="en-GB" sz="2000" dirty="0" smtClean="0"/>
              <a:t>Participant demographics</a:t>
            </a:r>
          </a:p>
          <a:p>
            <a:pPr marL="342900" lvl="3" indent="-342900">
              <a:buFont typeface="Arial" panose="020B0604020202020204" pitchFamily="34" charset="0"/>
              <a:buChar char="•"/>
            </a:pPr>
            <a:r>
              <a:rPr lang="en-GB" sz="2000" dirty="0" smtClean="0"/>
              <a:t>Cardiovascular risk factors/scores</a:t>
            </a:r>
          </a:p>
          <a:p>
            <a:pPr marL="342900" lvl="3" indent="-342900">
              <a:buFont typeface="Arial" panose="020B0604020202020204" pitchFamily="34" charset="0"/>
              <a:buChar char="•"/>
            </a:pPr>
            <a:r>
              <a:rPr lang="en-GB" sz="2000" dirty="0" smtClean="0"/>
              <a:t>Relevant health information extracted from GP practice databases and hospital systems</a:t>
            </a:r>
            <a:endParaRPr lang="en-GB" sz="2000" dirty="0"/>
          </a:p>
          <a:p>
            <a:pPr marL="342900" lvl="3" indent="-342900">
              <a:buFont typeface="Arial" panose="020B0604020202020204" pitchFamily="34" charset="0"/>
              <a:buChar char="•"/>
            </a:pPr>
            <a:r>
              <a:rPr lang="en-GB" sz="2000" dirty="0" smtClean="0"/>
              <a:t>Over </a:t>
            </a:r>
            <a:r>
              <a:rPr lang="en-GB" sz="2000" dirty="0"/>
              <a:t>time </a:t>
            </a:r>
            <a:r>
              <a:rPr lang="en-GB" sz="2000" dirty="0" smtClean="0"/>
              <a:t>this database is populated with additional relevant participant health information</a:t>
            </a:r>
            <a:endParaRPr lang="en-GB" sz="2000" dirty="0"/>
          </a:p>
          <a:p>
            <a:pPr marL="0" lvl="3" indent="0">
              <a:buNone/>
            </a:pPr>
            <a:endParaRPr lang="en-GB" sz="2000" dirty="0"/>
          </a:p>
          <a:p>
            <a:pPr marL="0" lvl="3" indent="0">
              <a:buNone/>
            </a:pPr>
            <a:r>
              <a:rPr lang="en-GB" sz="2000" dirty="0" smtClean="0"/>
              <a:t>All participants are allocated a unique study identification </a:t>
            </a:r>
            <a:r>
              <a:rPr lang="en-GB" sz="2000" dirty="0"/>
              <a:t>number to pseudo-anonymise </a:t>
            </a:r>
            <a:r>
              <a:rPr lang="en-GB" sz="2000" dirty="0" smtClean="0"/>
              <a:t>data</a:t>
            </a:r>
            <a:endParaRPr lang="en-GB" sz="2000" dirty="0"/>
          </a:p>
          <a:p>
            <a:pPr marL="342900" lvl="3" indent="-342900">
              <a:buFontTx/>
              <a:buChar char="•"/>
            </a:pPr>
            <a:r>
              <a:rPr lang="en-GB" sz="2000" dirty="0" smtClean="0"/>
              <a:t>Data is gathered using participant NHS and System numbers</a:t>
            </a:r>
          </a:p>
          <a:p>
            <a:pPr marL="342900" lvl="3" indent="-342900">
              <a:buFontTx/>
              <a:buChar char="•"/>
            </a:pPr>
            <a:r>
              <a:rPr lang="en-GB" sz="2000" dirty="0" smtClean="0"/>
              <a:t>Data Sharing Agreements are in place between data controllers and data processors  </a:t>
            </a:r>
            <a:endParaRPr lang="en-GB" sz="2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34</a:t>
            </a:fld>
            <a:endParaRPr lang="en-US"/>
          </a:p>
        </p:txBody>
      </p:sp>
    </p:spTree>
    <p:extLst>
      <p:ext uri="{BB962C8B-B14F-4D97-AF65-F5344CB8AC3E}">
        <p14:creationId xmlns:p14="http://schemas.microsoft.com/office/powerpoint/2010/main" val="29550060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Sample collection/processing</a:t>
            </a:r>
            <a:endParaRPr lang="en-GB" sz="3600" dirty="0">
              <a:solidFill>
                <a:srgbClr val="D81E05"/>
              </a:solidFill>
              <a:latin typeface="+mj-lt"/>
            </a:endParaRPr>
          </a:p>
        </p:txBody>
      </p:sp>
      <p:sp>
        <p:nvSpPr>
          <p:cNvPr id="3" name="Content Placeholder 2"/>
          <p:cNvSpPr>
            <a:spLocks noGrp="1"/>
          </p:cNvSpPr>
          <p:nvPr>
            <p:ph idx="1"/>
          </p:nvPr>
        </p:nvSpPr>
        <p:spPr/>
        <p:txBody>
          <a:bodyPr>
            <a:normAutofit lnSpcReduction="10000"/>
          </a:bodyPr>
          <a:lstStyle/>
          <a:p>
            <a:pPr marL="0" indent="0">
              <a:buNone/>
            </a:pPr>
            <a:r>
              <a:rPr lang="en-GB" sz="2000" dirty="0"/>
              <a:t>Ensure informed consent </a:t>
            </a:r>
            <a:r>
              <a:rPr lang="en-GB" sz="2000" dirty="0" smtClean="0"/>
              <a:t>is obtained </a:t>
            </a:r>
            <a:r>
              <a:rPr lang="en-GB" sz="2000" b="1" dirty="0"/>
              <a:t>prior</a:t>
            </a:r>
            <a:r>
              <a:rPr lang="en-GB" sz="2000" dirty="0"/>
              <a:t> to taking </a:t>
            </a:r>
            <a:r>
              <a:rPr lang="en-GB" sz="2000" dirty="0" smtClean="0"/>
              <a:t>any study samples</a:t>
            </a:r>
          </a:p>
          <a:p>
            <a:pPr marL="0" indent="0">
              <a:buNone/>
            </a:pPr>
            <a:endParaRPr lang="en-GB" sz="2000" dirty="0" smtClean="0"/>
          </a:p>
          <a:p>
            <a:pPr marL="0" indent="0">
              <a:buNone/>
            </a:pPr>
            <a:r>
              <a:rPr lang="en-GB" sz="2000" dirty="0" smtClean="0"/>
              <a:t>Obtain </a:t>
            </a:r>
            <a:r>
              <a:rPr lang="en-GB" sz="2000" dirty="0"/>
              <a:t>clinical samples </a:t>
            </a:r>
            <a:r>
              <a:rPr lang="en-GB" sz="2000" dirty="0" smtClean="0"/>
              <a:t>in their normal order first, </a:t>
            </a:r>
            <a:r>
              <a:rPr lang="en-GB" sz="2000" dirty="0"/>
              <a:t>followed by </a:t>
            </a:r>
            <a:r>
              <a:rPr lang="en-GB" sz="2000" dirty="0" smtClean="0"/>
              <a:t>the study samples</a:t>
            </a:r>
          </a:p>
          <a:p>
            <a:pPr marL="0" indent="0">
              <a:buNone/>
            </a:pPr>
            <a:endParaRPr lang="en-GB" sz="2000" dirty="0" smtClean="0"/>
          </a:p>
          <a:p>
            <a:pPr marL="0" indent="0">
              <a:buNone/>
            </a:pPr>
            <a:r>
              <a:rPr lang="en-GB" sz="2000" dirty="0" smtClean="0"/>
              <a:t>Study </a:t>
            </a:r>
            <a:r>
              <a:rPr lang="en-GB" sz="2000" dirty="0"/>
              <a:t>samples may be drawn separately from a second needle if </a:t>
            </a:r>
            <a:r>
              <a:rPr lang="en-GB" sz="2000" dirty="0" smtClean="0"/>
              <a:t>necessary</a:t>
            </a:r>
          </a:p>
          <a:p>
            <a:pPr marL="0" indent="0">
              <a:buNone/>
            </a:pPr>
            <a:r>
              <a:rPr lang="en-GB" sz="2000" dirty="0" smtClean="0"/>
              <a:t>The GENVASC study samples are:</a:t>
            </a:r>
            <a:endParaRPr lang="en-GB" sz="2000" dirty="0"/>
          </a:p>
          <a:p>
            <a:r>
              <a:rPr lang="en-GB" sz="2000" dirty="0" smtClean="0"/>
              <a:t>3 x EDTA 2.7ml (red top) </a:t>
            </a:r>
          </a:p>
          <a:p>
            <a:r>
              <a:rPr lang="en-GB" sz="2000" dirty="0" smtClean="0"/>
              <a:t>Label </a:t>
            </a:r>
            <a:r>
              <a:rPr lang="en-GB" sz="2000" dirty="0"/>
              <a:t>tubes with patient demographics and date</a:t>
            </a:r>
          </a:p>
          <a:p>
            <a:r>
              <a:rPr lang="en-GB" sz="2000" dirty="0"/>
              <a:t>Tick </a:t>
            </a:r>
            <a:r>
              <a:rPr lang="en-GB" sz="2000" dirty="0" smtClean="0"/>
              <a:t>GENVASC participant on </a:t>
            </a:r>
            <a:r>
              <a:rPr lang="en-GB" sz="2000" dirty="0" err="1" smtClean="0"/>
              <a:t>sunquest</a:t>
            </a:r>
            <a:r>
              <a:rPr lang="en-GB" sz="2000" dirty="0" smtClean="0"/>
              <a:t> ICE, if taking alongside clinical samples</a:t>
            </a:r>
          </a:p>
          <a:p>
            <a:r>
              <a:rPr lang="en-GB" sz="2000" dirty="0" smtClean="0"/>
              <a:t>Send study samples to UHL pathology using routine pathology service </a:t>
            </a:r>
          </a:p>
          <a:p>
            <a:pPr marL="0" indent="0">
              <a:buNone/>
            </a:pPr>
            <a:endParaRPr lang="en-GB" sz="2000" dirty="0" smtClean="0"/>
          </a:p>
          <a:p>
            <a:pPr marL="0" indent="0">
              <a:buNone/>
            </a:pPr>
            <a:endParaRPr lang="en-GB" sz="2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35</a:t>
            </a:fld>
            <a:endParaRPr lang="en-US"/>
          </a:p>
        </p:txBody>
      </p:sp>
    </p:spTree>
    <p:extLst>
      <p:ext uri="{BB962C8B-B14F-4D97-AF65-F5344CB8AC3E}">
        <p14:creationId xmlns:p14="http://schemas.microsoft.com/office/powerpoint/2010/main" val="1543316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56992"/>
            <a:ext cx="8229600" cy="1287016"/>
          </a:xfrm>
        </p:spPr>
        <p:txBody>
          <a:bodyPr>
            <a:normAutofit/>
          </a:bodyPr>
          <a:lstStyle/>
          <a:p>
            <a:r>
              <a:rPr lang="en-GB" sz="1800" dirty="0" smtClean="0"/>
              <a:t/>
            </a:r>
            <a:br>
              <a:rPr lang="en-GB" sz="1800" dirty="0" smtClean="0"/>
            </a:br>
            <a:r>
              <a:rPr lang="en-GB" sz="1800" dirty="0"/>
              <a:t/>
            </a:r>
            <a:br>
              <a:rPr lang="en-GB" sz="1800" dirty="0"/>
            </a:br>
            <a:r>
              <a:rPr lang="en-GB" sz="1800" dirty="0"/>
              <a:t/>
            </a:r>
            <a:br>
              <a:rPr lang="en-GB" sz="1800" dirty="0"/>
            </a:br>
            <a:endParaRPr lang="en-GB" sz="1800" dirty="0"/>
          </a:p>
        </p:txBody>
      </p:sp>
      <p:sp>
        <p:nvSpPr>
          <p:cNvPr id="3" name="Content Placeholder 2"/>
          <p:cNvSpPr>
            <a:spLocks noGrp="1"/>
          </p:cNvSpPr>
          <p:nvPr>
            <p:ph idx="1"/>
          </p:nvPr>
        </p:nvSpPr>
        <p:spPr>
          <a:xfrm>
            <a:off x="1835696" y="2276872"/>
            <a:ext cx="8229600" cy="1473027"/>
          </a:xfrm>
        </p:spPr>
        <p:txBody>
          <a:bodyPr>
            <a:normAutofit/>
          </a:bodyPr>
          <a:lstStyle/>
          <a:p>
            <a:pPr marL="0" indent="0">
              <a:buNone/>
            </a:pPr>
            <a:r>
              <a:rPr lang="en-GB" sz="4000" b="1" dirty="0" smtClean="0">
                <a:solidFill>
                  <a:srgbClr val="D81E05"/>
                </a:solidFill>
                <a:latin typeface="+mj-lt"/>
              </a:rPr>
              <a:t>ANY QUESTIONS?</a:t>
            </a:r>
            <a:endParaRPr lang="en-GB" sz="4000" b="1" dirty="0">
              <a:solidFill>
                <a:srgbClr val="D81E05"/>
              </a:solidFill>
              <a:latin typeface="+mj-lt"/>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36</a:t>
            </a:fld>
            <a:endParaRPr lang="en-US"/>
          </a:p>
        </p:txBody>
      </p:sp>
    </p:spTree>
    <p:extLst>
      <p:ext uri="{BB962C8B-B14F-4D97-AF65-F5344CB8AC3E}">
        <p14:creationId xmlns:p14="http://schemas.microsoft.com/office/powerpoint/2010/main" val="1069717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Study summary</a:t>
            </a:r>
            <a:endParaRPr lang="en-GB" sz="3600" dirty="0">
              <a:solidFill>
                <a:srgbClr val="D81E05"/>
              </a:solidFill>
              <a:latin typeface="+mj-lt"/>
            </a:endParaRPr>
          </a:p>
        </p:txBody>
      </p:sp>
      <p:sp>
        <p:nvSpPr>
          <p:cNvPr id="3" name="Content Placeholder 2"/>
          <p:cNvSpPr>
            <a:spLocks noGrp="1"/>
          </p:cNvSpPr>
          <p:nvPr>
            <p:ph idx="1"/>
          </p:nvPr>
        </p:nvSpPr>
        <p:spPr>
          <a:xfrm>
            <a:off x="107504" y="1556792"/>
            <a:ext cx="8712968" cy="4968552"/>
          </a:xfrm>
        </p:spPr>
        <p:txBody>
          <a:bodyPr>
            <a:normAutofit/>
          </a:bodyPr>
          <a:lstStyle/>
          <a:p>
            <a:pPr marL="0" indent="0">
              <a:buNone/>
            </a:pPr>
            <a:r>
              <a:rPr lang="en-GB" sz="1800" b="1" dirty="0" smtClean="0"/>
              <a:t>Objective</a:t>
            </a:r>
          </a:p>
          <a:p>
            <a:r>
              <a:rPr lang="en-GB" sz="1800" dirty="0" smtClean="0"/>
              <a:t>To </a:t>
            </a:r>
            <a:r>
              <a:rPr lang="en-GB" sz="1800" dirty="0"/>
              <a:t>determine if </a:t>
            </a:r>
            <a:r>
              <a:rPr lang="en-GB" sz="1800" dirty="0" smtClean="0"/>
              <a:t>the addition </a:t>
            </a:r>
            <a:r>
              <a:rPr lang="en-GB" sz="1800" dirty="0"/>
              <a:t>of genetic information can improve risk prediction of </a:t>
            </a:r>
            <a:r>
              <a:rPr lang="en-GB" sz="1800" dirty="0" smtClean="0"/>
              <a:t>CAD</a:t>
            </a:r>
            <a:endParaRPr lang="en-GB" sz="1800" dirty="0"/>
          </a:p>
          <a:p>
            <a:pPr marL="0" indent="0">
              <a:buNone/>
            </a:pPr>
            <a:r>
              <a:rPr lang="en-GB" sz="1800" b="1" dirty="0"/>
              <a:t>Target </a:t>
            </a:r>
            <a:r>
              <a:rPr lang="en-GB" sz="1800" b="1" dirty="0" smtClean="0"/>
              <a:t>population</a:t>
            </a:r>
          </a:p>
          <a:p>
            <a:r>
              <a:rPr lang="en-GB" sz="1800" dirty="0" smtClean="0"/>
              <a:t>All </a:t>
            </a:r>
            <a:r>
              <a:rPr lang="en-GB" sz="1800" dirty="0"/>
              <a:t>patients attending for </a:t>
            </a:r>
            <a:r>
              <a:rPr lang="en-GB" sz="1800" dirty="0" smtClean="0"/>
              <a:t>the NHS Health Check</a:t>
            </a:r>
          </a:p>
          <a:p>
            <a:pPr marL="0" indent="0">
              <a:buNone/>
            </a:pPr>
            <a:r>
              <a:rPr lang="en-GB" sz="1800" b="1" dirty="0" smtClean="0"/>
              <a:t>Inclusion criteria</a:t>
            </a:r>
          </a:p>
          <a:p>
            <a:r>
              <a:rPr lang="en-GB" sz="1800" dirty="0" smtClean="0"/>
              <a:t>40 </a:t>
            </a:r>
            <a:r>
              <a:rPr lang="en-GB" sz="1800" dirty="0"/>
              <a:t>to 74 years </a:t>
            </a:r>
            <a:r>
              <a:rPr lang="en-GB" sz="1800" dirty="0" smtClean="0"/>
              <a:t>inclusive</a:t>
            </a:r>
            <a:endParaRPr lang="en-GB" sz="1800" dirty="0"/>
          </a:p>
          <a:p>
            <a:r>
              <a:rPr lang="en-GB" sz="1800" dirty="0" smtClean="0"/>
              <a:t>Able to give informed </a:t>
            </a:r>
            <a:r>
              <a:rPr lang="en-GB" sz="1800" dirty="0"/>
              <a:t>consent</a:t>
            </a:r>
          </a:p>
          <a:p>
            <a:pPr marL="0" indent="0">
              <a:buNone/>
            </a:pPr>
            <a:r>
              <a:rPr lang="en-GB" sz="1800" b="1" dirty="0" smtClean="0"/>
              <a:t>Exclusion</a:t>
            </a:r>
          </a:p>
          <a:p>
            <a:r>
              <a:rPr lang="en-GB" sz="1800" dirty="0" smtClean="0"/>
              <a:t>Known </a:t>
            </a:r>
            <a:r>
              <a:rPr lang="en-GB" sz="1800" dirty="0"/>
              <a:t>history of </a:t>
            </a:r>
            <a:r>
              <a:rPr lang="en-GB" sz="1800" dirty="0" smtClean="0"/>
              <a:t>CVD</a:t>
            </a:r>
          </a:p>
          <a:p>
            <a:r>
              <a:rPr lang="en-GB" sz="1800" dirty="0" smtClean="0"/>
              <a:t>Known </a:t>
            </a:r>
            <a:r>
              <a:rPr lang="en-GB" sz="1800" dirty="0"/>
              <a:t>history of blood transmissible infection (e.g. Hep B, HIV)</a:t>
            </a:r>
          </a:p>
          <a:p>
            <a:pPr marL="0" indent="0">
              <a:buNone/>
            </a:pPr>
            <a:r>
              <a:rPr lang="en-GB" sz="1800" b="1" dirty="0"/>
              <a:t>Duration of recruitment and sample </a:t>
            </a:r>
            <a:r>
              <a:rPr lang="en-GB" sz="1800" b="1" dirty="0" smtClean="0"/>
              <a:t>size</a:t>
            </a:r>
          </a:p>
          <a:p>
            <a:r>
              <a:rPr lang="en-GB" sz="1800" dirty="0" smtClean="0"/>
              <a:t>10 years (30/4/2021) </a:t>
            </a:r>
            <a:r>
              <a:rPr lang="en-GB" sz="1800" dirty="0"/>
              <a:t>with a target sample size </a:t>
            </a:r>
            <a:r>
              <a:rPr lang="en-GB" sz="1800" dirty="0" smtClean="0"/>
              <a:t>&gt; 30,000</a:t>
            </a:r>
            <a:endParaRPr lang="en-GB" sz="1800" dirty="0"/>
          </a:p>
          <a:p>
            <a:endParaRPr lang="en-GB"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4</a:t>
            </a:fld>
            <a:endParaRPr lang="en-US"/>
          </a:p>
        </p:txBody>
      </p:sp>
    </p:spTree>
    <p:extLst>
      <p:ext uri="{BB962C8B-B14F-4D97-AF65-F5344CB8AC3E}">
        <p14:creationId xmlns:p14="http://schemas.microsoft.com/office/powerpoint/2010/main" val="2318786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645024"/>
            <a:ext cx="7632848" cy="1296144"/>
          </a:xfrm>
        </p:spPr>
        <p:txBody>
          <a:bodyPr>
            <a:normAutofit fontScale="90000"/>
          </a:bodyPr>
          <a:lstStyle/>
          <a:p>
            <a:r>
              <a:rPr lang="en-GB" sz="2000" dirty="0"/>
              <a:t>At the end of this section you </a:t>
            </a:r>
            <a:r>
              <a:rPr lang="en-GB" sz="2000" dirty="0" smtClean="0"/>
              <a:t>will have an understanding of:</a:t>
            </a:r>
            <a:br>
              <a:rPr lang="en-GB" sz="2000" dirty="0" smtClean="0"/>
            </a:br>
            <a:r>
              <a:rPr lang="en-GB" sz="2000" dirty="0" smtClean="0"/>
              <a:t/>
            </a:r>
            <a:br>
              <a:rPr lang="en-GB" sz="2000" dirty="0" smtClean="0"/>
            </a:br>
            <a:r>
              <a:rPr lang="en-GB" sz="2000" dirty="0" smtClean="0"/>
              <a:t>The importance of GCP in relation to clinical research studies</a:t>
            </a:r>
            <a:r>
              <a:rPr lang="en-GB" sz="2000" dirty="0"/>
              <a:t/>
            </a:r>
            <a:br>
              <a:rPr lang="en-GB" sz="2000" dirty="0"/>
            </a:br>
            <a:r>
              <a:rPr lang="en-GB" sz="2000" dirty="0"/>
              <a:t/>
            </a:r>
            <a:br>
              <a:rPr lang="en-GB" sz="2000" dirty="0"/>
            </a:br>
            <a:r>
              <a:rPr lang="en-GB" sz="2000" dirty="0" smtClean="0"/>
              <a:t>An awareness </a:t>
            </a:r>
            <a:r>
              <a:rPr lang="en-GB" sz="2000" dirty="0"/>
              <a:t>of the main principles of GCP</a:t>
            </a:r>
            <a:r>
              <a:rPr lang="en-GB" dirty="0"/>
              <a:t/>
            </a:r>
            <a:br>
              <a:rPr lang="en-GB" dirty="0"/>
            </a:br>
            <a:endParaRPr lang="en-GB" dirty="0"/>
          </a:p>
        </p:txBody>
      </p:sp>
      <p:sp>
        <p:nvSpPr>
          <p:cNvPr id="3" name="Content Placeholder 2"/>
          <p:cNvSpPr>
            <a:spLocks noGrp="1"/>
          </p:cNvSpPr>
          <p:nvPr>
            <p:ph idx="1"/>
          </p:nvPr>
        </p:nvSpPr>
        <p:spPr>
          <a:xfrm>
            <a:off x="539552" y="1700808"/>
            <a:ext cx="7416824" cy="1617043"/>
          </a:xfrm>
        </p:spPr>
        <p:txBody>
          <a:bodyPr>
            <a:normAutofit/>
          </a:bodyPr>
          <a:lstStyle/>
          <a:p>
            <a:pPr marL="0" indent="0">
              <a:buNone/>
            </a:pPr>
            <a:r>
              <a:rPr lang="en-GB" sz="3600" b="1" dirty="0">
                <a:solidFill>
                  <a:srgbClr val="D81E05"/>
                </a:solidFill>
                <a:latin typeface="+mj-lt"/>
              </a:rPr>
              <a:t>GCP </a:t>
            </a:r>
            <a:r>
              <a:rPr lang="en-GB" sz="3600" b="1" dirty="0" smtClean="0">
                <a:solidFill>
                  <a:srgbClr val="D81E05"/>
                </a:solidFill>
                <a:latin typeface="+mj-lt"/>
              </a:rPr>
              <a:t>BACKGROUND AND PRINCIPLES</a:t>
            </a:r>
            <a:endParaRPr lang="en-GB" sz="3600" b="1" dirty="0">
              <a:solidFill>
                <a:srgbClr val="D81E05"/>
              </a:solidFill>
              <a:latin typeface="+mj-lt"/>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5</a:t>
            </a:fld>
            <a:endParaRPr lang="en-US"/>
          </a:p>
        </p:txBody>
      </p:sp>
    </p:spTree>
    <p:extLst>
      <p:ext uri="{BB962C8B-B14F-4D97-AF65-F5344CB8AC3E}">
        <p14:creationId xmlns:p14="http://schemas.microsoft.com/office/powerpoint/2010/main" val="3743315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Why do we have standards?</a:t>
            </a:r>
            <a:endParaRPr lang="en-GB" sz="3600" dirty="0">
              <a:solidFill>
                <a:srgbClr val="D81E05"/>
              </a:solidFill>
              <a:latin typeface="+mj-lt"/>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6</a:t>
            </a:fld>
            <a:endParaRPr lang="en-US"/>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423705374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4732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p:cNvPicPr>
            <a:picLocks noGrp="1" noChangeAspect="1" noChangeArrowheads="1"/>
          </p:cNvPicPr>
          <p:nvPr>
            <p:ph idx="4294967295"/>
          </p:nvPr>
        </p:nvPicPr>
        <p:blipFill>
          <a:blip r:embed="rId2" cstate="print"/>
          <a:srcRect/>
          <a:stretch>
            <a:fillRect/>
          </a:stretch>
        </p:blipFill>
        <p:spPr>
          <a:xfrm>
            <a:off x="7178425" y="4376563"/>
            <a:ext cx="1325562" cy="1063625"/>
          </a:xfrm>
        </p:spPr>
      </p:pic>
      <p:pic>
        <p:nvPicPr>
          <p:cNvPr id="54" name="Picture 2"/>
          <p:cNvPicPr>
            <a:picLocks noGrp="1" noChangeAspect="1" noChangeArrowheads="1"/>
          </p:cNvPicPr>
          <p:nvPr>
            <p:ph idx="4294967295"/>
          </p:nvPr>
        </p:nvPicPr>
        <p:blipFill>
          <a:blip r:embed="rId2" cstate="print"/>
          <a:srcRect/>
          <a:stretch>
            <a:fillRect/>
          </a:stretch>
        </p:blipFill>
        <p:spPr>
          <a:xfrm>
            <a:off x="6766747" y="3302627"/>
            <a:ext cx="1325562" cy="1063625"/>
          </a:xfrm>
        </p:spPr>
      </p:pic>
      <p:pic>
        <p:nvPicPr>
          <p:cNvPr id="55" name="Picture 2"/>
          <p:cNvPicPr>
            <a:picLocks noGrp="1" noChangeAspect="1" noChangeArrowheads="1"/>
          </p:cNvPicPr>
          <p:nvPr>
            <p:ph idx="4294967295"/>
          </p:nvPr>
        </p:nvPicPr>
        <p:blipFill>
          <a:blip r:embed="rId2" cstate="print"/>
          <a:srcRect/>
          <a:stretch>
            <a:fillRect/>
          </a:stretch>
        </p:blipFill>
        <p:spPr>
          <a:xfrm>
            <a:off x="1095845" y="3681385"/>
            <a:ext cx="1325562" cy="1063625"/>
          </a:xfrm>
        </p:spPr>
      </p:pic>
      <p:pic>
        <p:nvPicPr>
          <p:cNvPr id="56" name="Picture 2"/>
          <p:cNvPicPr>
            <a:picLocks noGrp="1" noChangeAspect="1" noChangeArrowheads="1"/>
          </p:cNvPicPr>
          <p:nvPr>
            <p:ph idx="4294967295"/>
          </p:nvPr>
        </p:nvPicPr>
        <p:blipFill>
          <a:blip r:embed="rId2" cstate="print"/>
          <a:srcRect/>
          <a:stretch>
            <a:fillRect/>
          </a:stretch>
        </p:blipFill>
        <p:spPr>
          <a:xfrm>
            <a:off x="1711326" y="2562342"/>
            <a:ext cx="1325562" cy="1063625"/>
          </a:xfrm>
        </p:spPr>
      </p:pic>
      <p:pic>
        <p:nvPicPr>
          <p:cNvPr id="57" name="Picture 2"/>
          <p:cNvPicPr>
            <a:picLocks noGrp="1" noChangeAspect="1" noChangeArrowheads="1"/>
          </p:cNvPicPr>
          <p:nvPr>
            <p:ph idx="4294967295"/>
          </p:nvPr>
        </p:nvPicPr>
        <p:blipFill>
          <a:blip r:embed="rId2" cstate="print"/>
          <a:srcRect/>
          <a:stretch>
            <a:fillRect/>
          </a:stretch>
        </p:blipFill>
        <p:spPr>
          <a:xfrm>
            <a:off x="6260401" y="2207877"/>
            <a:ext cx="1325562" cy="1063625"/>
          </a:xfrm>
        </p:spPr>
      </p:pic>
      <p:pic>
        <p:nvPicPr>
          <p:cNvPr id="58" name="Picture 2"/>
          <p:cNvPicPr>
            <a:picLocks noGrp="1" noChangeAspect="1" noChangeArrowheads="1"/>
          </p:cNvPicPr>
          <p:nvPr>
            <p:ph idx="4294967295"/>
          </p:nvPr>
        </p:nvPicPr>
        <p:blipFill>
          <a:blip r:embed="rId2" cstate="print"/>
          <a:srcRect/>
          <a:stretch>
            <a:fillRect/>
          </a:stretch>
        </p:blipFill>
        <p:spPr>
          <a:xfrm>
            <a:off x="2392634" y="1443453"/>
            <a:ext cx="1325562" cy="1063625"/>
          </a:xfrm>
        </p:spPr>
      </p:pic>
      <p:pic>
        <p:nvPicPr>
          <p:cNvPr id="52" name="Picture 2"/>
          <p:cNvPicPr>
            <a:picLocks noGrp="1" noChangeAspect="1" noChangeArrowheads="1"/>
          </p:cNvPicPr>
          <p:nvPr>
            <p:ph idx="4294967295"/>
          </p:nvPr>
        </p:nvPicPr>
        <p:blipFill>
          <a:blip r:embed="rId2" cstate="print"/>
          <a:srcRect/>
          <a:stretch>
            <a:fillRect/>
          </a:stretch>
        </p:blipFill>
        <p:spPr>
          <a:xfrm>
            <a:off x="3890088" y="623794"/>
            <a:ext cx="1325562" cy="1065374"/>
          </a:xfrm>
        </p:spPr>
      </p:pic>
      <p:sp>
        <p:nvSpPr>
          <p:cNvPr id="51" name="Isosceles Triangle 50"/>
          <p:cNvSpPr/>
          <p:nvPr/>
        </p:nvSpPr>
        <p:spPr>
          <a:xfrm>
            <a:off x="1039908" y="2558745"/>
            <a:ext cx="6858000" cy="3643312"/>
          </a:xfrm>
          <a:prstGeom prst="triangl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 name="Title 1"/>
          <p:cNvSpPr>
            <a:spLocks noGrp="1"/>
          </p:cNvSpPr>
          <p:nvPr>
            <p:ph type="title"/>
          </p:nvPr>
        </p:nvSpPr>
        <p:spPr/>
        <p:txBody>
          <a:bodyPr/>
          <a:lstStyle/>
          <a:p>
            <a:r>
              <a:rPr lang="en-GB" sz="3600" dirty="0" smtClean="0">
                <a:solidFill>
                  <a:schemeClr val="accent1"/>
                </a:solidFill>
                <a:latin typeface="+mj-lt"/>
              </a:rPr>
              <a:t>Brief History</a:t>
            </a:r>
            <a:endParaRPr lang="en-GB" dirty="0">
              <a:solidFill>
                <a:schemeClr val="accent1"/>
              </a:solidFill>
              <a:latin typeface="+mj-lt"/>
            </a:endParaRPr>
          </a:p>
        </p:txBody>
      </p:sp>
      <p:sp>
        <p:nvSpPr>
          <p:cNvPr id="5" name="Slide Number Placeholder 4"/>
          <p:cNvSpPr>
            <a:spLocks noGrp="1"/>
          </p:cNvSpPr>
          <p:nvPr>
            <p:ph type="sldNum" sz="quarter" idx="12"/>
          </p:nvPr>
        </p:nvSpPr>
        <p:spPr/>
        <p:txBody>
          <a:bodyPr/>
          <a:lstStyle/>
          <a:p>
            <a:fld id="{04A3A10D-7D5E-4932-A76F-CD1632FD3D96}" type="slidenum">
              <a:rPr lang="en-US" smtClean="0"/>
              <a:pPr/>
              <a:t>7</a:t>
            </a:fld>
            <a:endParaRPr lang="en-US" dirty="0"/>
          </a:p>
        </p:txBody>
      </p:sp>
      <p:grpSp>
        <p:nvGrpSpPr>
          <p:cNvPr id="7" name="Group 6"/>
          <p:cNvGrpSpPr/>
          <p:nvPr/>
        </p:nvGrpSpPr>
        <p:grpSpPr>
          <a:xfrm>
            <a:off x="1289555" y="1233272"/>
            <a:ext cx="6916399" cy="4912075"/>
            <a:chOff x="1214053" y="1234860"/>
            <a:chExt cx="6916399" cy="4912075"/>
          </a:xfrm>
        </p:grpSpPr>
        <p:grpSp>
          <p:nvGrpSpPr>
            <p:cNvPr id="8" name="Group 7"/>
            <p:cNvGrpSpPr/>
            <p:nvPr/>
          </p:nvGrpSpPr>
          <p:grpSpPr>
            <a:xfrm>
              <a:off x="3997870" y="1234860"/>
              <a:ext cx="2849810" cy="1420595"/>
              <a:chOff x="3997870" y="1234860"/>
              <a:chExt cx="2849810" cy="1420595"/>
            </a:xfrm>
          </p:grpSpPr>
          <p:grpSp>
            <p:nvGrpSpPr>
              <p:cNvPr id="45" name="Group 44"/>
              <p:cNvGrpSpPr/>
              <p:nvPr/>
            </p:nvGrpSpPr>
            <p:grpSpPr>
              <a:xfrm>
                <a:off x="3997870" y="1234860"/>
                <a:ext cx="857250" cy="1420595"/>
                <a:chOff x="3997870" y="1234860"/>
                <a:chExt cx="857250" cy="1420595"/>
              </a:xfrm>
            </p:grpSpPr>
            <p:cxnSp>
              <p:nvCxnSpPr>
                <p:cNvPr id="49" name="Straight Connector 48"/>
                <p:cNvCxnSpPr/>
                <p:nvPr/>
              </p:nvCxnSpPr>
              <p:spPr>
                <a:xfrm rot="16200000" flipH="1">
                  <a:off x="3926433" y="2145074"/>
                  <a:ext cx="1000125" cy="20637"/>
                </a:xfrm>
                <a:prstGeom prst="line">
                  <a:avLst/>
                </a:prstGeom>
                <a:noFill/>
                <a:ln w="38100" cap="flat" cmpd="sng" algn="ctr">
                  <a:solidFill>
                    <a:srgbClr val="000000"/>
                  </a:solidFill>
                  <a:prstDash val="solid"/>
                </a:ln>
                <a:effectLst/>
              </p:spPr>
            </p:cxnSp>
            <p:sp>
              <p:nvSpPr>
                <p:cNvPr id="50" name="TextBox 19"/>
                <p:cNvSpPr txBox="1">
                  <a:spLocks noChangeArrowheads="1"/>
                </p:cNvSpPr>
                <p:nvPr/>
              </p:nvSpPr>
              <p:spPr bwMode="auto">
                <a:xfrm>
                  <a:off x="3997870" y="1234860"/>
                  <a:ext cx="857250" cy="40005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1947</a:t>
                  </a:r>
                </a:p>
              </p:txBody>
            </p:sp>
          </p:grpSp>
          <p:grpSp>
            <p:nvGrpSpPr>
              <p:cNvPr id="46" name="Group 45"/>
              <p:cNvGrpSpPr/>
              <p:nvPr/>
            </p:nvGrpSpPr>
            <p:grpSpPr>
              <a:xfrm>
                <a:off x="4393406" y="1855788"/>
                <a:ext cx="2454274" cy="400050"/>
                <a:chOff x="4393406" y="1855788"/>
                <a:chExt cx="2454274" cy="400050"/>
              </a:xfrm>
            </p:grpSpPr>
            <p:sp>
              <p:nvSpPr>
                <p:cNvPr id="47" name="Pentagon 46"/>
                <p:cNvSpPr/>
                <p:nvPr/>
              </p:nvSpPr>
              <p:spPr>
                <a:xfrm>
                  <a:off x="4418805" y="1892493"/>
                  <a:ext cx="2428875" cy="357188"/>
                </a:xfrm>
                <a:prstGeom prst="homePlate">
                  <a:avLst/>
                </a:prstGeom>
                <a:solidFill>
                  <a:srgbClr val="FFFFFF">
                    <a:lumMod val="75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8" name="TextBox 31"/>
                <p:cNvSpPr txBox="1">
                  <a:spLocks noChangeArrowheads="1"/>
                </p:cNvSpPr>
                <p:nvPr/>
              </p:nvSpPr>
              <p:spPr bwMode="auto">
                <a:xfrm>
                  <a:off x="4393406" y="1855788"/>
                  <a:ext cx="2357437" cy="40005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err="1">
                      <a:ln>
                        <a:noFill/>
                      </a:ln>
                      <a:solidFill>
                        <a:sysClr val="windowText" lastClr="000000"/>
                      </a:solidFill>
                      <a:effectLst/>
                      <a:uLnTx/>
                      <a:uFillTx/>
                    </a:rPr>
                    <a:t>Nurenburg</a:t>
                  </a:r>
                  <a:r>
                    <a:rPr kumimoji="0" lang="en-GB" sz="2000" b="1" i="0" u="none" strike="noStrike" kern="0" cap="none" spc="0" normalizeH="0" baseline="0" noProof="0" dirty="0">
                      <a:ln>
                        <a:noFill/>
                      </a:ln>
                      <a:solidFill>
                        <a:sysClr val="windowText" lastClr="000000"/>
                      </a:solidFill>
                      <a:effectLst/>
                      <a:uLnTx/>
                      <a:uFillTx/>
                    </a:rPr>
                    <a:t> Code</a:t>
                  </a:r>
                </a:p>
              </p:txBody>
            </p:sp>
          </p:grpSp>
        </p:grpSp>
        <p:grpSp>
          <p:nvGrpSpPr>
            <p:cNvPr id="9" name="Group 8"/>
            <p:cNvGrpSpPr/>
            <p:nvPr/>
          </p:nvGrpSpPr>
          <p:grpSpPr>
            <a:xfrm>
              <a:off x="4288376" y="3868830"/>
              <a:ext cx="3451063" cy="1191997"/>
              <a:chOff x="4288376" y="3868830"/>
              <a:chExt cx="3451063" cy="1191997"/>
            </a:xfrm>
          </p:grpSpPr>
          <p:cxnSp>
            <p:nvCxnSpPr>
              <p:cNvPr id="40" name="Straight Connector 39"/>
              <p:cNvCxnSpPr/>
              <p:nvPr/>
            </p:nvCxnSpPr>
            <p:spPr>
              <a:xfrm>
                <a:off x="7084859" y="4350233"/>
                <a:ext cx="11144" cy="566028"/>
              </a:xfrm>
              <a:prstGeom prst="line">
                <a:avLst/>
              </a:prstGeom>
              <a:noFill/>
              <a:ln w="38100" cap="flat" cmpd="sng" algn="ctr">
                <a:solidFill>
                  <a:srgbClr val="000000"/>
                </a:solidFill>
                <a:prstDash val="solid"/>
              </a:ln>
              <a:effectLst/>
            </p:spPr>
          </p:cxnSp>
          <p:sp>
            <p:nvSpPr>
              <p:cNvPr id="41" name="TextBox 24"/>
              <p:cNvSpPr txBox="1">
                <a:spLocks noChangeArrowheads="1"/>
              </p:cNvSpPr>
              <p:nvPr/>
            </p:nvSpPr>
            <p:spPr bwMode="auto">
              <a:xfrm>
                <a:off x="6882189" y="3868830"/>
                <a:ext cx="857250" cy="40005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2001</a:t>
                </a:r>
              </a:p>
            </p:txBody>
          </p:sp>
          <p:grpSp>
            <p:nvGrpSpPr>
              <p:cNvPr id="42" name="Group 41"/>
              <p:cNvGrpSpPr/>
              <p:nvPr/>
            </p:nvGrpSpPr>
            <p:grpSpPr>
              <a:xfrm>
                <a:off x="4288376" y="4660777"/>
                <a:ext cx="2917938" cy="400050"/>
                <a:chOff x="4288376" y="4660777"/>
                <a:chExt cx="2917938" cy="400050"/>
              </a:xfrm>
            </p:grpSpPr>
            <p:sp>
              <p:nvSpPr>
                <p:cNvPr id="43" name="Pentagon 42"/>
                <p:cNvSpPr/>
                <p:nvPr/>
              </p:nvSpPr>
              <p:spPr>
                <a:xfrm rot="10800000">
                  <a:off x="4288376" y="4691902"/>
                  <a:ext cx="2789564" cy="357188"/>
                </a:xfrm>
                <a:prstGeom prst="homePlate">
                  <a:avLst/>
                </a:prstGeom>
                <a:solidFill>
                  <a:srgbClr val="FFFFFF">
                    <a:lumMod val="75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4" name="TextBox 33"/>
                <p:cNvSpPr txBox="1">
                  <a:spLocks noChangeArrowheads="1"/>
                </p:cNvSpPr>
                <p:nvPr/>
              </p:nvSpPr>
              <p:spPr bwMode="auto">
                <a:xfrm>
                  <a:off x="4411794" y="4660777"/>
                  <a:ext cx="2794520" cy="40005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European Directive</a:t>
                  </a:r>
                </a:p>
              </p:txBody>
            </p:sp>
          </p:grpSp>
        </p:grpSp>
        <p:grpSp>
          <p:nvGrpSpPr>
            <p:cNvPr id="10" name="Group 9"/>
            <p:cNvGrpSpPr/>
            <p:nvPr/>
          </p:nvGrpSpPr>
          <p:grpSpPr>
            <a:xfrm>
              <a:off x="1821038" y="3136697"/>
              <a:ext cx="3018458" cy="1204879"/>
              <a:chOff x="1821038" y="3136697"/>
              <a:chExt cx="3018458" cy="1204879"/>
            </a:xfrm>
          </p:grpSpPr>
          <p:cxnSp>
            <p:nvCxnSpPr>
              <p:cNvPr id="35" name="Straight Connector 34"/>
              <p:cNvCxnSpPr>
                <a:endCxn id="51" idx="1"/>
              </p:cNvCxnSpPr>
              <p:nvPr/>
            </p:nvCxnSpPr>
            <p:spPr>
              <a:xfrm flipH="1">
                <a:off x="2689151" y="3626275"/>
                <a:ext cx="16069" cy="715301"/>
              </a:xfrm>
              <a:prstGeom prst="line">
                <a:avLst/>
              </a:prstGeom>
              <a:noFill/>
              <a:ln w="38100" cap="flat" cmpd="sng" algn="ctr">
                <a:solidFill>
                  <a:srgbClr val="000000"/>
                </a:solidFill>
                <a:prstDash val="solid"/>
              </a:ln>
              <a:effectLst/>
            </p:spPr>
          </p:cxnSp>
          <p:sp>
            <p:nvSpPr>
              <p:cNvPr id="36" name="TextBox 21"/>
              <p:cNvSpPr txBox="1">
                <a:spLocks noChangeArrowheads="1"/>
              </p:cNvSpPr>
              <p:nvPr/>
            </p:nvSpPr>
            <p:spPr bwMode="auto">
              <a:xfrm>
                <a:off x="1821038" y="3136697"/>
                <a:ext cx="857250" cy="40005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1996</a:t>
                </a:r>
              </a:p>
            </p:txBody>
          </p:sp>
          <p:grpSp>
            <p:nvGrpSpPr>
              <p:cNvPr id="37" name="Group 36"/>
              <p:cNvGrpSpPr/>
              <p:nvPr/>
            </p:nvGrpSpPr>
            <p:grpSpPr>
              <a:xfrm>
                <a:off x="2647676" y="3853902"/>
                <a:ext cx="2191820" cy="400050"/>
                <a:chOff x="2647676" y="3853902"/>
                <a:chExt cx="2191820" cy="400050"/>
              </a:xfrm>
            </p:grpSpPr>
            <p:sp>
              <p:nvSpPr>
                <p:cNvPr id="38" name="Pentagon 37"/>
                <p:cNvSpPr/>
                <p:nvPr/>
              </p:nvSpPr>
              <p:spPr>
                <a:xfrm>
                  <a:off x="2696371" y="3881645"/>
                  <a:ext cx="2143125" cy="357187"/>
                </a:xfrm>
                <a:prstGeom prst="homePlate">
                  <a:avLst/>
                </a:prstGeom>
                <a:solidFill>
                  <a:srgbClr val="FFFFFF">
                    <a:lumMod val="75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9" name="TextBox 34"/>
                <p:cNvSpPr txBox="1">
                  <a:spLocks noChangeArrowheads="1"/>
                </p:cNvSpPr>
                <p:nvPr/>
              </p:nvSpPr>
              <p:spPr bwMode="auto">
                <a:xfrm>
                  <a:off x="2647676" y="3853902"/>
                  <a:ext cx="2000250" cy="40005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MRC GCP</a:t>
                  </a:r>
                </a:p>
              </p:txBody>
            </p:sp>
          </p:grpSp>
        </p:grpSp>
        <p:grpSp>
          <p:nvGrpSpPr>
            <p:cNvPr id="11" name="Group 10"/>
            <p:cNvGrpSpPr/>
            <p:nvPr/>
          </p:nvGrpSpPr>
          <p:grpSpPr>
            <a:xfrm>
              <a:off x="4886307" y="2797855"/>
              <a:ext cx="2350569" cy="1072683"/>
              <a:chOff x="4886307" y="2797855"/>
              <a:chExt cx="2350569" cy="1072683"/>
            </a:xfrm>
          </p:grpSpPr>
          <p:cxnSp>
            <p:nvCxnSpPr>
              <p:cNvPr id="30" name="Straight Connector 29"/>
              <p:cNvCxnSpPr/>
              <p:nvPr/>
            </p:nvCxnSpPr>
            <p:spPr>
              <a:xfrm flipH="1">
                <a:off x="6496756" y="3249572"/>
                <a:ext cx="88" cy="599378"/>
              </a:xfrm>
              <a:prstGeom prst="line">
                <a:avLst/>
              </a:prstGeom>
              <a:noFill/>
              <a:ln w="38100" cap="flat" cmpd="sng" algn="ctr">
                <a:solidFill>
                  <a:srgbClr val="000000"/>
                </a:solidFill>
                <a:prstDash val="solid"/>
              </a:ln>
              <a:effectLst/>
            </p:spPr>
          </p:cxnSp>
          <p:sp>
            <p:nvSpPr>
              <p:cNvPr id="31" name="TextBox 23"/>
              <p:cNvSpPr txBox="1">
                <a:spLocks noChangeArrowheads="1"/>
              </p:cNvSpPr>
              <p:nvPr/>
            </p:nvSpPr>
            <p:spPr bwMode="auto">
              <a:xfrm>
                <a:off x="6379626" y="2797855"/>
                <a:ext cx="857250" cy="40005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1996</a:t>
                </a:r>
              </a:p>
            </p:txBody>
          </p:sp>
          <p:grpSp>
            <p:nvGrpSpPr>
              <p:cNvPr id="32" name="Group 31"/>
              <p:cNvGrpSpPr/>
              <p:nvPr/>
            </p:nvGrpSpPr>
            <p:grpSpPr>
              <a:xfrm>
                <a:off x="4886307" y="3470488"/>
                <a:ext cx="1642703" cy="400050"/>
                <a:chOff x="4886307" y="3470488"/>
                <a:chExt cx="1642703" cy="400050"/>
              </a:xfrm>
            </p:grpSpPr>
            <p:sp>
              <p:nvSpPr>
                <p:cNvPr id="33" name="Pentagon 32"/>
                <p:cNvSpPr/>
                <p:nvPr/>
              </p:nvSpPr>
              <p:spPr>
                <a:xfrm rot="10800000">
                  <a:off x="4886307" y="3479168"/>
                  <a:ext cx="1590984" cy="357188"/>
                </a:xfrm>
                <a:prstGeom prst="homePlate">
                  <a:avLst/>
                </a:prstGeom>
                <a:solidFill>
                  <a:srgbClr val="FFFFFF">
                    <a:lumMod val="75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4" name="TextBox 35"/>
                <p:cNvSpPr txBox="1">
                  <a:spLocks noChangeArrowheads="1"/>
                </p:cNvSpPr>
                <p:nvPr/>
              </p:nvSpPr>
              <p:spPr bwMode="auto">
                <a:xfrm>
                  <a:off x="5100260" y="3470488"/>
                  <a:ext cx="1428750" cy="40005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ICH-GCP</a:t>
                  </a:r>
                </a:p>
              </p:txBody>
            </p:sp>
          </p:grpSp>
        </p:grpSp>
        <p:grpSp>
          <p:nvGrpSpPr>
            <p:cNvPr id="12" name="Group 11"/>
            <p:cNvGrpSpPr/>
            <p:nvPr/>
          </p:nvGrpSpPr>
          <p:grpSpPr>
            <a:xfrm>
              <a:off x="2504544" y="2008036"/>
              <a:ext cx="3452809" cy="1730155"/>
              <a:chOff x="2504544" y="2008036"/>
              <a:chExt cx="3452809" cy="1730155"/>
            </a:xfrm>
          </p:grpSpPr>
          <p:cxnSp>
            <p:nvCxnSpPr>
              <p:cNvPr id="25" name="Straight Connector 24"/>
              <p:cNvCxnSpPr/>
              <p:nvPr/>
            </p:nvCxnSpPr>
            <p:spPr>
              <a:xfrm>
                <a:off x="3262546" y="2457219"/>
                <a:ext cx="1879" cy="1280972"/>
              </a:xfrm>
              <a:prstGeom prst="line">
                <a:avLst/>
              </a:prstGeom>
              <a:noFill/>
              <a:ln w="38100" cap="flat" cmpd="sng" algn="ctr">
                <a:solidFill>
                  <a:srgbClr val="000000"/>
                </a:solidFill>
                <a:prstDash val="solid"/>
              </a:ln>
              <a:effectLst/>
            </p:spPr>
          </p:cxnSp>
          <p:sp>
            <p:nvSpPr>
              <p:cNvPr id="26" name="TextBox 22"/>
              <p:cNvSpPr txBox="1">
                <a:spLocks noChangeArrowheads="1"/>
              </p:cNvSpPr>
              <p:nvPr/>
            </p:nvSpPr>
            <p:spPr bwMode="auto">
              <a:xfrm>
                <a:off x="2504544" y="2008036"/>
                <a:ext cx="857250" cy="40005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1964</a:t>
                </a:r>
              </a:p>
            </p:txBody>
          </p:sp>
          <p:grpSp>
            <p:nvGrpSpPr>
              <p:cNvPr id="27" name="Group 26"/>
              <p:cNvGrpSpPr/>
              <p:nvPr/>
            </p:nvGrpSpPr>
            <p:grpSpPr>
              <a:xfrm>
                <a:off x="3242728" y="2904907"/>
                <a:ext cx="2714625" cy="369888"/>
                <a:chOff x="3242728" y="2904907"/>
                <a:chExt cx="2714625" cy="369888"/>
              </a:xfrm>
            </p:grpSpPr>
            <p:sp>
              <p:nvSpPr>
                <p:cNvPr id="28" name="Pentagon 27"/>
                <p:cNvSpPr/>
                <p:nvPr/>
              </p:nvSpPr>
              <p:spPr>
                <a:xfrm>
                  <a:off x="3242728" y="2910900"/>
                  <a:ext cx="2714625" cy="357188"/>
                </a:xfrm>
                <a:prstGeom prst="homePlate">
                  <a:avLst/>
                </a:prstGeom>
                <a:solidFill>
                  <a:srgbClr val="FFFFFF">
                    <a:lumMod val="75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9" name="TextBox 36"/>
                <p:cNvSpPr txBox="1">
                  <a:spLocks noChangeArrowheads="1"/>
                </p:cNvSpPr>
                <p:nvPr/>
              </p:nvSpPr>
              <p:spPr bwMode="auto">
                <a:xfrm>
                  <a:off x="3242728" y="2904907"/>
                  <a:ext cx="2698950" cy="369888"/>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ysClr val="windowText" lastClr="000000"/>
                      </a:solidFill>
                      <a:effectLst/>
                      <a:uLnTx/>
                      <a:uFillTx/>
                    </a:rPr>
                    <a:t>Declaration of Helsinki</a:t>
                  </a:r>
                </a:p>
              </p:txBody>
            </p:sp>
          </p:grpSp>
        </p:grpSp>
        <p:grpSp>
          <p:nvGrpSpPr>
            <p:cNvPr id="13" name="Group 12"/>
            <p:cNvGrpSpPr/>
            <p:nvPr/>
          </p:nvGrpSpPr>
          <p:grpSpPr>
            <a:xfrm>
              <a:off x="1214053" y="4245055"/>
              <a:ext cx="2830574" cy="1130097"/>
              <a:chOff x="1214053" y="4245055"/>
              <a:chExt cx="2830574" cy="1130097"/>
            </a:xfrm>
          </p:grpSpPr>
          <p:cxnSp>
            <p:nvCxnSpPr>
              <p:cNvPr id="20" name="Straight Connector 19"/>
              <p:cNvCxnSpPr/>
              <p:nvPr/>
            </p:nvCxnSpPr>
            <p:spPr>
              <a:xfrm flipH="1">
                <a:off x="1754893" y="4660777"/>
                <a:ext cx="3734" cy="714375"/>
              </a:xfrm>
              <a:prstGeom prst="line">
                <a:avLst/>
              </a:prstGeom>
              <a:noFill/>
              <a:ln w="38100" cap="flat" cmpd="sng" algn="ctr">
                <a:solidFill>
                  <a:srgbClr val="000000"/>
                </a:solidFill>
                <a:prstDash val="solid"/>
              </a:ln>
              <a:effectLst/>
            </p:spPr>
          </p:cxnSp>
          <p:sp>
            <p:nvSpPr>
              <p:cNvPr id="21" name="TextBox 20"/>
              <p:cNvSpPr txBox="1">
                <a:spLocks noChangeArrowheads="1"/>
              </p:cNvSpPr>
              <p:nvPr/>
            </p:nvSpPr>
            <p:spPr bwMode="auto">
              <a:xfrm>
                <a:off x="1214053" y="4245055"/>
                <a:ext cx="857250" cy="40005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2004</a:t>
                </a:r>
              </a:p>
            </p:txBody>
          </p:sp>
          <p:grpSp>
            <p:nvGrpSpPr>
              <p:cNvPr id="22" name="Group 21"/>
              <p:cNvGrpSpPr/>
              <p:nvPr/>
            </p:nvGrpSpPr>
            <p:grpSpPr>
              <a:xfrm>
                <a:off x="1758627" y="4935516"/>
                <a:ext cx="2286000" cy="400050"/>
                <a:chOff x="1758627" y="4935516"/>
                <a:chExt cx="2286000" cy="400050"/>
              </a:xfrm>
            </p:grpSpPr>
            <p:sp>
              <p:nvSpPr>
                <p:cNvPr id="23" name="Pentagon 22"/>
                <p:cNvSpPr/>
                <p:nvPr/>
              </p:nvSpPr>
              <p:spPr>
                <a:xfrm>
                  <a:off x="1758627" y="4944848"/>
                  <a:ext cx="2286000" cy="357188"/>
                </a:xfrm>
                <a:prstGeom prst="homePlate">
                  <a:avLst/>
                </a:prstGeom>
                <a:solidFill>
                  <a:srgbClr val="FFFFFF">
                    <a:lumMod val="75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4" name="TextBox 40"/>
                <p:cNvSpPr txBox="1">
                  <a:spLocks noChangeArrowheads="1"/>
                </p:cNvSpPr>
                <p:nvPr/>
              </p:nvSpPr>
              <p:spPr bwMode="auto">
                <a:xfrm>
                  <a:off x="1870700" y="4935516"/>
                  <a:ext cx="2000250" cy="40005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UK Law</a:t>
                  </a:r>
                </a:p>
              </p:txBody>
            </p:sp>
          </p:grpSp>
        </p:grpSp>
        <p:grpSp>
          <p:nvGrpSpPr>
            <p:cNvPr id="14" name="Group 13"/>
            <p:cNvGrpSpPr/>
            <p:nvPr/>
          </p:nvGrpSpPr>
          <p:grpSpPr>
            <a:xfrm>
              <a:off x="4160428" y="4899647"/>
              <a:ext cx="3970024" cy="1247288"/>
              <a:chOff x="4160428" y="4899647"/>
              <a:chExt cx="3970024" cy="1247288"/>
            </a:xfrm>
          </p:grpSpPr>
          <p:cxnSp>
            <p:nvCxnSpPr>
              <p:cNvPr id="15" name="Straight Connector 14"/>
              <p:cNvCxnSpPr/>
              <p:nvPr/>
            </p:nvCxnSpPr>
            <p:spPr>
              <a:xfrm>
                <a:off x="7688555" y="5409987"/>
                <a:ext cx="8198" cy="682364"/>
              </a:xfrm>
              <a:prstGeom prst="line">
                <a:avLst/>
              </a:prstGeom>
              <a:noFill/>
              <a:ln w="38100" cap="flat" cmpd="sng" algn="ctr">
                <a:solidFill>
                  <a:srgbClr val="000000"/>
                </a:solidFill>
                <a:prstDash val="solid"/>
              </a:ln>
              <a:effectLst/>
            </p:spPr>
          </p:cxnSp>
          <p:grpSp>
            <p:nvGrpSpPr>
              <p:cNvPr id="16" name="Group 15"/>
              <p:cNvGrpSpPr/>
              <p:nvPr/>
            </p:nvGrpSpPr>
            <p:grpSpPr>
              <a:xfrm>
                <a:off x="4160428" y="5685270"/>
                <a:ext cx="3765415" cy="461665"/>
                <a:chOff x="4160428" y="5685270"/>
                <a:chExt cx="3765415" cy="461665"/>
              </a:xfrm>
            </p:grpSpPr>
            <p:sp>
              <p:nvSpPr>
                <p:cNvPr id="18" name="Pentagon 17"/>
                <p:cNvSpPr/>
                <p:nvPr/>
              </p:nvSpPr>
              <p:spPr>
                <a:xfrm rot="10800000">
                  <a:off x="4160428" y="5689294"/>
                  <a:ext cx="3528127" cy="445054"/>
                </a:xfrm>
                <a:prstGeom prst="homePlate">
                  <a:avLst/>
                </a:prstGeom>
                <a:solidFill>
                  <a:srgbClr val="FFFFFF">
                    <a:lumMod val="75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9" name="TextBox 39"/>
                <p:cNvSpPr txBox="1">
                  <a:spLocks noChangeArrowheads="1"/>
                </p:cNvSpPr>
                <p:nvPr/>
              </p:nvSpPr>
              <p:spPr bwMode="auto">
                <a:xfrm>
                  <a:off x="4353968" y="5685270"/>
                  <a:ext cx="3571875" cy="461665"/>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ysClr val="windowText" lastClr="000000"/>
                      </a:solidFill>
                      <a:effectLst/>
                      <a:uLnTx/>
                      <a:uFillTx/>
                    </a:rPr>
                    <a:t>The Policy framework for health and Social</a:t>
                  </a:r>
                  <a:r>
                    <a:rPr kumimoji="0" lang="en-GB" sz="1200" b="1" i="0" u="none" strike="noStrike" kern="0" cap="none" spc="0" normalizeH="0" noProof="0" dirty="0" smtClean="0">
                      <a:ln>
                        <a:noFill/>
                      </a:ln>
                      <a:solidFill>
                        <a:sysClr val="windowText" lastClr="000000"/>
                      </a:solidFill>
                      <a:effectLst/>
                      <a:uLnTx/>
                      <a:uFillTx/>
                    </a:rPr>
                    <a:t> Care Research</a:t>
                  </a:r>
                  <a:r>
                    <a:rPr kumimoji="0" lang="en-GB" sz="1200" b="1" i="0" u="none" strike="noStrike" kern="0" cap="none" spc="0" normalizeH="0" baseline="0" noProof="0" dirty="0" smtClean="0">
                      <a:ln>
                        <a:noFill/>
                      </a:ln>
                      <a:solidFill>
                        <a:sysClr val="windowText" lastClr="000000"/>
                      </a:solidFill>
                      <a:effectLst/>
                      <a:uLnTx/>
                      <a:uFillTx/>
                    </a:rPr>
                    <a:t> </a:t>
                  </a:r>
                  <a:endParaRPr kumimoji="0" lang="en-GB" sz="1200" b="1" i="0" u="none" strike="noStrike" kern="0" cap="none" spc="0" normalizeH="0" baseline="0" noProof="0" dirty="0">
                    <a:ln>
                      <a:noFill/>
                    </a:ln>
                    <a:solidFill>
                      <a:sysClr val="windowText" lastClr="000000"/>
                    </a:solidFill>
                    <a:effectLst/>
                    <a:uLnTx/>
                    <a:uFillTx/>
                  </a:endParaRPr>
                </a:p>
              </p:txBody>
            </p:sp>
          </p:grpSp>
          <p:sp>
            <p:nvSpPr>
              <p:cNvPr id="17" name="TextBox 41"/>
              <p:cNvSpPr txBox="1">
                <a:spLocks noChangeArrowheads="1"/>
              </p:cNvSpPr>
              <p:nvPr/>
            </p:nvSpPr>
            <p:spPr bwMode="auto">
              <a:xfrm>
                <a:off x="7344639" y="4899647"/>
                <a:ext cx="785813" cy="40005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smtClean="0">
                    <a:ln>
                      <a:noFill/>
                    </a:ln>
                    <a:solidFill>
                      <a:sysClr val="windowText" lastClr="000000"/>
                    </a:solidFill>
                    <a:effectLst/>
                    <a:uLnTx/>
                    <a:uFillTx/>
                  </a:rPr>
                  <a:t>2018</a:t>
                </a:r>
                <a:endParaRPr kumimoji="0" lang="en-GB" sz="2000" b="1" i="0" u="none" strike="noStrike" kern="0" cap="none" spc="0" normalizeH="0" baseline="0" noProof="0" dirty="0">
                  <a:ln>
                    <a:noFill/>
                  </a:ln>
                  <a:solidFill>
                    <a:sysClr val="windowText" lastClr="000000"/>
                  </a:solidFill>
                  <a:effectLst/>
                  <a:uLnTx/>
                  <a:uFillTx/>
                </a:endParaRPr>
              </a:p>
            </p:txBody>
          </p:sp>
        </p:grpSp>
      </p:grpSp>
    </p:spTree>
    <p:extLst>
      <p:ext uri="{BB962C8B-B14F-4D97-AF65-F5344CB8AC3E}">
        <p14:creationId xmlns:p14="http://schemas.microsoft.com/office/powerpoint/2010/main" val="1894886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29600" cy="1143000"/>
          </a:xfrm>
        </p:spPr>
        <p:txBody>
          <a:bodyPr>
            <a:normAutofit/>
          </a:bodyPr>
          <a:lstStyle/>
          <a:p>
            <a:r>
              <a:rPr lang="en-GB" sz="3600" dirty="0" smtClean="0">
                <a:latin typeface="+mj-lt"/>
              </a:rPr>
              <a:t>Research Governance Framework</a:t>
            </a:r>
            <a:endParaRPr lang="en-GB" sz="3600" dirty="0">
              <a:latin typeface="+mj-lt"/>
            </a:endParaRPr>
          </a:p>
        </p:txBody>
      </p:sp>
      <p:sp>
        <p:nvSpPr>
          <p:cNvPr id="3" name="Content Placeholder 2"/>
          <p:cNvSpPr>
            <a:spLocks noGrp="1"/>
          </p:cNvSpPr>
          <p:nvPr>
            <p:ph idx="1"/>
          </p:nvPr>
        </p:nvSpPr>
        <p:spPr>
          <a:xfrm>
            <a:off x="451520" y="2492896"/>
            <a:ext cx="8229600" cy="4525963"/>
          </a:xfrm>
        </p:spPr>
        <p:txBody>
          <a:bodyPr/>
          <a:lstStyle/>
          <a:p>
            <a:r>
              <a:rPr lang="en-GB" dirty="0"/>
              <a:t>Introduced to ensure a common quality standard applied to </a:t>
            </a:r>
            <a:r>
              <a:rPr lang="en-GB" b="1" dirty="0"/>
              <a:t>all </a:t>
            </a:r>
            <a:r>
              <a:rPr lang="en-GB" dirty="0"/>
              <a:t>research in the NHS</a:t>
            </a:r>
          </a:p>
          <a:p>
            <a:r>
              <a:rPr lang="en-GB" dirty="0"/>
              <a:t>Not law but must be adhered to for all studies conducted within the NHS in England</a:t>
            </a:r>
          </a:p>
          <a:p>
            <a:r>
              <a:rPr lang="en-GB" dirty="0"/>
              <a:t>Outlines the standards and principles of good governance that apply to all research involving patients, includes clinical and non-clinical research</a:t>
            </a:r>
          </a:p>
          <a:p>
            <a:pPr marL="0" indent="0">
              <a:buNone/>
            </a:pPr>
            <a:endParaRPr lang="en-GB"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8</a:t>
            </a:fld>
            <a:endParaRPr lang="en-US"/>
          </a:p>
        </p:txBody>
      </p:sp>
    </p:spTree>
    <p:extLst>
      <p:ext uri="{BB962C8B-B14F-4D97-AF65-F5344CB8AC3E}">
        <p14:creationId xmlns:p14="http://schemas.microsoft.com/office/powerpoint/2010/main" val="1912881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UK Regulations</a:t>
            </a:r>
            <a:endParaRPr lang="en-GB" sz="3600" dirty="0">
              <a:solidFill>
                <a:srgbClr val="D81E05"/>
              </a:solidFill>
              <a:latin typeface="+mj-lt"/>
            </a:endParaRPr>
          </a:p>
        </p:txBody>
      </p:sp>
      <p:sp>
        <p:nvSpPr>
          <p:cNvPr id="5" name="Slide Number Placeholder 4"/>
          <p:cNvSpPr>
            <a:spLocks noGrp="1"/>
          </p:cNvSpPr>
          <p:nvPr>
            <p:ph type="sldNum" sz="quarter" idx="12"/>
          </p:nvPr>
        </p:nvSpPr>
        <p:spPr/>
        <p:txBody>
          <a:bodyPr/>
          <a:lstStyle/>
          <a:p>
            <a:fld id="{04A3A10D-7D5E-4932-A76F-CD1632FD3D96}" type="slidenum">
              <a:rPr lang="en-US" smtClean="0"/>
              <a:pPr/>
              <a:t>9</a:t>
            </a:fld>
            <a:endParaRPr lang="en-US"/>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086938755"/>
              </p:ext>
            </p:extLst>
          </p:nvPr>
        </p:nvGraphicFramePr>
        <p:xfrm>
          <a:off x="395535" y="1556792"/>
          <a:ext cx="8491179"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184541" y="1650582"/>
            <a:ext cx="2404628" cy="800219"/>
          </a:xfrm>
          <a:prstGeom prst="rect">
            <a:avLst/>
          </a:prstGeom>
          <a:noFill/>
        </p:spPr>
        <p:txBody>
          <a:bodyPr wrap="square" rtlCol="0">
            <a:spAutoFit/>
          </a:bodyPr>
          <a:lstStyle/>
          <a:p>
            <a:pPr algn="ctr"/>
            <a:r>
              <a:rPr lang="en-GB" sz="900" b="1" dirty="0" smtClean="0"/>
              <a:t>GENVASC </a:t>
            </a:r>
          </a:p>
          <a:p>
            <a:pPr marL="171450" indent="-171450">
              <a:buFont typeface="Arial" panose="020B0604020202020204" pitchFamily="34" charset="0"/>
              <a:buChar char="•"/>
            </a:pPr>
            <a:r>
              <a:rPr lang="en-GB" sz="900" dirty="0" smtClean="0"/>
              <a:t>Information Sharing Agreements </a:t>
            </a:r>
          </a:p>
          <a:p>
            <a:pPr marL="171450" indent="-171450">
              <a:buFont typeface="Arial" panose="020B0604020202020204" pitchFamily="34" charset="0"/>
              <a:buChar char="•"/>
            </a:pPr>
            <a:r>
              <a:rPr lang="en-GB" sz="900" dirty="0" smtClean="0"/>
              <a:t>Pseudo-</a:t>
            </a:r>
            <a:r>
              <a:rPr lang="en-GB" sz="900" dirty="0" err="1" smtClean="0"/>
              <a:t>anonymisation</a:t>
            </a:r>
            <a:r>
              <a:rPr lang="en-GB" sz="900" dirty="0" smtClean="0"/>
              <a:t> of data</a:t>
            </a:r>
          </a:p>
          <a:p>
            <a:pPr marL="171450" indent="-171450">
              <a:buFont typeface="Arial" panose="020B0604020202020204" pitchFamily="34" charset="0"/>
              <a:buChar char="•"/>
            </a:pPr>
            <a:r>
              <a:rPr lang="en-GB" sz="900" dirty="0" smtClean="0"/>
              <a:t>Data held in secure hospital servers</a:t>
            </a:r>
          </a:p>
          <a:p>
            <a:r>
              <a:rPr lang="en-GB" sz="1000" dirty="0" smtClean="0"/>
              <a:t> </a:t>
            </a:r>
            <a:endParaRPr lang="en-GB" dirty="0"/>
          </a:p>
        </p:txBody>
      </p:sp>
      <p:sp>
        <p:nvSpPr>
          <p:cNvPr id="8" name="TextBox 7"/>
          <p:cNvSpPr txBox="1"/>
          <p:nvPr/>
        </p:nvSpPr>
        <p:spPr>
          <a:xfrm>
            <a:off x="6444208" y="4943242"/>
            <a:ext cx="1964904" cy="507831"/>
          </a:xfrm>
          <a:prstGeom prst="rect">
            <a:avLst/>
          </a:prstGeom>
          <a:noFill/>
        </p:spPr>
        <p:txBody>
          <a:bodyPr wrap="square" rtlCol="0">
            <a:spAutoFit/>
          </a:bodyPr>
          <a:lstStyle/>
          <a:p>
            <a:pPr algn="ctr"/>
            <a:r>
              <a:rPr lang="en-GB" sz="900" b="1" dirty="0" smtClean="0"/>
              <a:t>GENVASC</a:t>
            </a:r>
          </a:p>
          <a:p>
            <a:pPr marL="171450" indent="-171450">
              <a:buFont typeface="Arial" panose="020B0604020202020204" pitchFamily="34" charset="0"/>
              <a:buChar char="•"/>
            </a:pPr>
            <a:r>
              <a:rPr lang="en-GB" sz="900" dirty="0" smtClean="0"/>
              <a:t>Ensuring participants are able to give informed consent</a:t>
            </a:r>
            <a:endParaRPr lang="en-GB" sz="900" dirty="0"/>
          </a:p>
        </p:txBody>
      </p:sp>
      <p:sp>
        <p:nvSpPr>
          <p:cNvPr id="9" name="TextBox 8"/>
          <p:cNvSpPr txBox="1"/>
          <p:nvPr/>
        </p:nvSpPr>
        <p:spPr>
          <a:xfrm>
            <a:off x="6444208" y="3166107"/>
            <a:ext cx="2530624" cy="1061829"/>
          </a:xfrm>
          <a:prstGeom prst="rect">
            <a:avLst/>
          </a:prstGeom>
          <a:noFill/>
        </p:spPr>
        <p:txBody>
          <a:bodyPr wrap="square" rtlCol="0">
            <a:spAutoFit/>
          </a:bodyPr>
          <a:lstStyle/>
          <a:p>
            <a:pPr algn="ctr"/>
            <a:r>
              <a:rPr lang="en-GB" sz="900" b="1" dirty="0" smtClean="0"/>
              <a:t>GENVASC</a:t>
            </a:r>
          </a:p>
          <a:p>
            <a:pPr marL="171450" indent="-171450">
              <a:buFont typeface="Arial" panose="020B0604020202020204" pitchFamily="34" charset="0"/>
              <a:buChar char="•"/>
            </a:pPr>
            <a:r>
              <a:rPr lang="en-GB" sz="900" dirty="0" smtClean="0"/>
              <a:t>All study samples allocated a unique study ID at LCBRC</a:t>
            </a:r>
          </a:p>
          <a:p>
            <a:pPr marL="171450" indent="-171450">
              <a:buFont typeface="Arial" panose="020B0604020202020204" pitchFamily="34" charset="0"/>
              <a:buChar char="•"/>
            </a:pPr>
            <a:r>
              <a:rPr lang="en-GB" sz="900" dirty="0" smtClean="0"/>
              <a:t>Samples are stored in a secure LCBRC lab </a:t>
            </a:r>
          </a:p>
          <a:p>
            <a:pPr marL="171450" indent="-171450">
              <a:buFont typeface="Arial" panose="020B0604020202020204" pitchFamily="34" charset="0"/>
              <a:buChar char="•"/>
            </a:pPr>
            <a:r>
              <a:rPr lang="en-GB" sz="900" dirty="0" smtClean="0"/>
              <a:t>Stored samples are identifiable by unique study ID only</a:t>
            </a:r>
            <a:endParaRPr lang="en-GB" sz="900" dirty="0"/>
          </a:p>
        </p:txBody>
      </p:sp>
    </p:spTree>
    <p:extLst>
      <p:ext uri="{BB962C8B-B14F-4D97-AF65-F5344CB8AC3E}">
        <p14:creationId xmlns:p14="http://schemas.microsoft.com/office/powerpoint/2010/main" val="141931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CRN CC presentation template with stra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HRA Template</Template>
  <TotalTime>5124</TotalTime>
  <Words>2304</Words>
  <Application>Microsoft Office PowerPoint</Application>
  <PresentationFormat>On-screen Show (4:3)</PresentationFormat>
  <Paragraphs>352</Paragraphs>
  <Slides>36</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1" baseType="lpstr">
      <vt:lpstr>Arial</vt:lpstr>
      <vt:lpstr>Bradley Hand ITC</vt:lpstr>
      <vt:lpstr>Calibri</vt:lpstr>
      <vt:lpstr>CRN CC presentation template with strap</vt:lpstr>
      <vt:lpstr>Acrobat Document</vt:lpstr>
      <vt:lpstr> Good Clinical Practice (GCP) and study specific training for the GENVASC Study   GCP component, endorsed by the Clinical Research Network: East Midlands Training and Development Lead </vt:lpstr>
      <vt:lpstr>Introduction</vt:lpstr>
      <vt:lpstr>Study Background</vt:lpstr>
      <vt:lpstr>Study summary</vt:lpstr>
      <vt:lpstr>At the end of this section you will have an understanding of:  The importance of GCP in relation to clinical research studies  An awareness of the main principles of GCP </vt:lpstr>
      <vt:lpstr>Why do we have standards?</vt:lpstr>
      <vt:lpstr>Brief History</vt:lpstr>
      <vt:lpstr>Research Governance Framework</vt:lpstr>
      <vt:lpstr>UK Regulations</vt:lpstr>
      <vt:lpstr> At the end of this section you will have an understanding of:  The regulatory approvals that need to be in place before a clinical trial can be started in the UK The responsibilities and/or duties of different members of the research team Be able to identify a range of essential documents The purpose of setting up and maintaining a site file   </vt:lpstr>
      <vt:lpstr>Responsibilities</vt:lpstr>
      <vt:lpstr>Approvals</vt:lpstr>
      <vt:lpstr>Essential documents</vt:lpstr>
      <vt:lpstr>Site file</vt:lpstr>
      <vt:lpstr>Protocol amendments</vt:lpstr>
      <vt:lpstr>  At the end of this section you will:   Understand your responsibilities in the consent process </vt:lpstr>
      <vt:lpstr>What is informed consent?</vt:lpstr>
      <vt:lpstr>The process of informed consent</vt:lpstr>
      <vt:lpstr>Witnessed consent process</vt:lpstr>
      <vt:lpstr>Provide information</vt:lpstr>
      <vt:lpstr>Witnessed consent process - Providing further information</vt:lpstr>
      <vt:lpstr>Information (cont.)</vt:lpstr>
      <vt:lpstr>Agreement to proceed</vt:lpstr>
      <vt:lpstr>Optional consent</vt:lpstr>
      <vt:lpstr>Witnessed ICF template</vt:lpstr>
      <vt:lpstr>Unwitnessed consent process</vt:lpstr>
      <vt:lpstr>Agreement to proceed - Unwitnessed consent process</vt:lpstr>
      <vt:lpstr>Unwitnessed ICF template</vt:lpstr>
      <vt:lpstr>Withdrawal</vt:lpstr>
      <vt:lpstr>Document the process</vt:lpstr>
      <vt:lpstr>  At the end of this section you will:  Understand how to record study data Know how to record and report a protocol deviation Understand how to process study samples </vt:lpstr>
      <vt:lpstr>Recording data</vt:lpstr>
      <vt:lpstr>Protocol deviations</vt:lpstr>
      <vt:lpstr>Data and anonymisation</vt:lpstr>
      <vt:lpstr>Sample collection/processing</vt:lpstr>
      <vt:lpstr>   </vt:lpstr>
    </vt:vector>
  </TitlesOfParts>
  <Company>NPSA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sam.wigand</dc:creator>
  <cp:lastModifiedBy>Sehmi, Sukhjit</cp:lastModifiedBy>
  <cp:revision>165</cp:revision>
  <cp:lastPrinted>2018-11-19T13:43:54Z</cp:lastPrinted>
  <dcterms:created xsi:type="dcterms:W3CDTF">2011-12-13T11:22:56Z</dcterms:created>
  <dcterms:modified xsi:type="dcterms:W3CDTF">2020-12-03T10:39:25Z</dcterms:modified>
</cp:coreProperties>
</file>